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1956" r:id="rId3"/>
    <p:sldId id="1960" r:id="rId4"/>
    <p:sldId id="1962" r:id="rId5"/>
    <p:sldId id="1958" r:id="rId6"/>
    <p:sldId id="1963" r:id="rId7"/>
    <p:sldId id="1959" r:id="rId8"/>
    <p:sldId id="275" r:id="rId9"/>
    <p:sldId id="304" r:id="rId10"/>
    <p:sldId id="1941" r:id="rId11"/>
    <p:sldId id="1942" r:id="rId12"/>
    <p:sldId id="273" r:id="rId13"/>
    <p:sldId id="1961" r:id="rId14"/>
    <p:sldId id="297" r:id="rId15"/>
    <p:sldId id="1954" r:id="rId16"/>
    <p:sldId id="1952" r:id="rId17"/>
    <p:sldId id="1943" r:id="rId18"/>
    <p:sldId id="1965" r:id="rId19"/>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231E"/>
    <a:srgbClr val="000000"/>
    <a:srgbClr val="0046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p:cViewPr varScale="1">
        <p:scale>
          <a:sx n="106" d="100"/>
          <a:sy n="106" d="100"/>
        </p:scale>
        <p:origin x="12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E1EEB2-6013-4B91-838F-92957683E156}"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8C6D2A21-38F9-45E3-8E88-0D1B4EF49BE6}">
      <dgm:prSet custT="1"/>
      <dgm:spPr>
        <a:xfrm>
          <a:off x="-320423" y="0"/>
          <a:ext cx="7229766" cy="840123"/>
        </a:xfrm>
        <a:prstGeom prst="roundRect">
          <a:avLst>
            <a:gd name="adj" fmla="val 10000"/>
          </a:avLst>
        </a:prstGeom>
        <a:solidFill>
          <a:srgbClr val="00467D"/>
        </a:solidFill>
        <a:ln w="25400" cap="flat" cmpd="sng" algn="ctr">
          <a:solidFill>
            <a:srgbClr val="FFFFFF">
              <a:hueOff val="0"/>
              <a:satOff val="0"/>
              <a:lumOff val="0"/>
              <a:alphaOff val="0"/>
            </a:srgbClr>
          </a:solidFill>
          <a:prstDash val="solid"/>
        </a:ln>
        <a:effectLst/>
      </dgm:spPr>
      <dgm:t>
        <a:bodyPr/>
        <a:lstStyle/>
        <a:p>
          <a:pPr>
            <a:buNone/>
          </a:pPr>
          <a:r>
            <a:rPr lang="sl-SI" sz="2000" b="1" dirty="0">
              <a:solidFill>
                <a:srgbClr val="FFFFFF"/>
              </a:solidFill>
              <a:latin typeface="Tahoma" panose="020B0604030504040204" pitchFamily="34" charset="0"/>
              <a:ea typeface="Tahoma" panose="020B0604030504040204" pitchFamily="34" charset="0"/>
              <a:cs typeface="Tahoma" panose="020B0604030504040204" pitchFamily="34" charset="0"/>
            </a:rPr>
            <a:t>Strokovno svetovanje in vodstvo skozi postopke s strani naših izkušenih finančnih strokovnjakov. </a:t>
          </a:r>
          <a:endParaRPr lang="en-US" sz="2000" b="1" dirty="0">
            <a:solidFill>
              <a:srgbClr val="FFFFFF"/>
            </a:solidFill>
            <a:latin typeface="Tahoma" panose="020B0604030504040204" pitchFamily="34" charset="0"/>
            <a:ea typeface="Tahoma" panose="020B0604030504040204" pitchFamily="34" charset="0"/>
            <a:cs typeface="Tahoma" panose="020B0604030504040204" pitchFamily="34" charset="0"/>
          </a:endParaRPr>
        </a:p>
      </dgm:t>
    </dgm:pt>
    <dgm:pt modelId="{239553DF-937E-4F95-81F4-1EDD8A5DFBA1}" type="parTrans" cxnId="{93EB66A8-1EBE-4BD5-9930-DF25533A9E7E}">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95CE3408-464B-44A2-B44D-E5F2AEF78D88}" type="sibTrans" cxnId="{93EB66A8-1EBE-4BD5-9930-DF25533A9E7E}">
      <dgm:prSet/>
      <dgm:spPr>
        <a:xfrm>
          <a:off x="6363263" y="643458"/>
          <a:ext cx="546080" cy="546080"/>
        </a:xfrm>
        <a:prstGeom prst="downArrow">
          <a:avLst>
            <a:gd name="adj1" fmla="val 55000"/>
            <a:gd name="adj2" fmla="val 45000"/>
          </a:avLst>
        </a:prstGeom>
        <a:solidFill>
          <a:srgbClr val="416E96">
            <a:tint val="40000"/>
            <a:alpha val="90000"/>
            <a:hueOff val="0"/>
            <a:satOff val="0"/>
            <a:lumOff val="0"/>
            <a:alphaOff val="0"/>
          </a:srgbClr>
        </a:solidFill>
        <a:ln w="25400" cap="flat" cmpd="sng" algn="ctr">
          <a:solidFill>
            <a:srgbClr val="416E96">
              <a:tint val="40000"/>
              <a:alpha val="90000"/>
              <a:hueOff val="0"/>
              <a:satOff val="0"/>
              <a:lumOff val="0"/>
              <a:alphaOff val="0"/>
            </a:srgbClr>
          </a:solidFill>
          <a:prstDash val="solid"/>
        </a:ln>
        <a:effectLst/>
      </dgm:spPr>
      <dgm:t>
        <a:bodyPr/>
        <a:lstStyle/>
        <a:p>
          <a:pPr>
            <a:buNone/>
          </a:pPr>
          <a:endParaRPr lang="en-US">
            <a:solidFill>
              <a:srgbClr val="262626">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endParaRPr>
        </a:p>
      </dgm:t>
    </dgm:pt>
    <dgm:pt modelId="{D2838636-2FB3-44D2-A217-7BDC4418F69A}">
      <dgm:prSet custT="1"/>
      <dgm:spPr>
        <a:xfrm>
          <a:off x="846171" y="2978618"/>
          <a:ext cx="8511459" cy="840123"/>
        </a:xfrm>
        <a:prstGeom prst="roundRect">
          <a:avLst>
            <a:gd name="adj" fmla="val 10000"/>
          </a:avLst>
        </a:prstGeom>
        <a:solidFill>
          <a:srgbClr val="AF231E"/>
        </a:solidFill>
        <a:ln w="25400" cap="flat" cmpd="sng" algn="ctr">
          <a:solidFill>
            <a:srgbClr val="FFFFFF">
              <a:hueOff val="0"/>
              <a:satOff val="0"/>
              <a:lumOff val="0"/>
              <a:alphaOff val="0"/>
            </a:srgbClr>
          </a:solidFill>
          <a:prstDash val="solid"/>
        </a:ln>
        <a:effectLst/>
      </dgm:spPr>
      <dgm:t>
        <a:bodyPr/>
        <a:lstStyle/>
        <a:p>
          <a:pPr>
            <a:buNone/>
          </a:pPr>
          <a:r>
            <a:rPr lang="sl-SI" sz="2000" b="1" dirty="0">
              <a:solidFill>
                <a:srgbClr val="FFFFFF">
                  <a:lumMod val="95000"/>
                </a:srgbClr>
              </a:solidFill>
              <a:latin typeface="Tahoma" panose="020B0604030504040204" pitchFamily="34" charset="0"/>
              <a:ea typeface="Tahoma" panose="020B0604030504040204" pitchFamily="34" charset="0"/>
              <a:cs typeface="Tahoma" panose="020B0604030504040204" pitchFamily="34" charset="0"/>
            </a:rPr>
            <a:t>Ugodnejši pogoji financiranj in zavarovanj.</a:t>
          </a:r>
          <a:endParaRPr lang="en-US" sz="2000" b="1" dirty="0">
            <a:solidFill>
              <a:srgbClr val="FFFFFF">
                <a:lumMod val="95000"/>
              </a:srgbClr>
            </a:solidFill>
            <a:latin typeface="Tahoma" panose="020B0604030504040204" pitchFamily="34" charset="0"/>
            <a:ea typeface="Tahoma" panose="020B0604030504040204" pitchFamily="34" charset="0"/>
            <a:cs typeface="Tahoma" panose="020B0604030504040204" pitchFamily="34" charset="0"/>
          </a:endParaRPr>
        </a:p>
      </dgm:t>
    </dgm:pt>
    <dgm:pt modelId="{F6CE157E-CB80-4A8B-9DD7-73730B4DF03C}" type="parTrans" cxnId="{5578D8F2-2024-4B6E-8E01-F10E39E77B14}">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0F88B6D5-6DAC-43F8-A618-97934D606A63}" type="sibTrans" cxnId="{5578D8F2-2024-4B6E-8E01-F10E39E77B14}">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E23560E0-0661-40FC-8516-CD33FB75D1E9}">
      <dgm:prSet custT="1"/>
      <dgm:spPr>
        <a:xfrm>
          <a:off x="13447" y="992872"/>
          <a:ext cx="7773011" cy="840123"/>
        </a:xfrm>
        <a:prstGeom prst="roundRect">
          <a:avLst>
            <a:gd name="adj" fmla="val 10000"/>
          </a:avLst>
        </a:prstGeom>
        <a:solidFill>
          <a:srgbClr val="00467D">
            <a:alpha val="83922"/>
          </a:srgbClr>
        </a:solidFill>
        <a:ln w="25400" cap="flat" cmpd="sng" algn="ctr">
          <a:solidFill>
            <a:srgbClr val="FFFFFF">
              <a:hueOff val="0"/>
              <a:satOff val="0"/>
              <a:lumOff val="0"/>
              <a:alphaOff val="0"/>
            </a:srgbClr>
          </a:solidFill>
          <a:prstDash val="solid"/>
        </a:ln>
        <a:effectLst/>
      </dgm:spPr>
      <dgm:t>
        <a:bodyPr/>
        <a:lstStyle/>
        <a:p>
          <a:pPr>
            <a:buNone/>
          </a:pPr>
          <a:r>
            <a:rPr lang="sl-SI" sz="2000" b="1" dirty="0">
              <a:solidFill>
                <a:srgbClr val="FFFFFF"/>
              </a:solidFill>
              <a:latin typeface="Tahoma" panose="020B0604030504040204" pitchFamily="34" charset="0"/>
              <a:ea typeface="Tahoma" panose="020B0604030504040204" pitchFamily="34" charset="0"/>
              <a:cs typeface="Tahoma" panose="020B0604030504040204" pitchFamily="34" charset="0"/>
            </a:rPr>
            <a:t>Ponujamo večje prevzemanje tveganj. </a:t>
          </a:r>
          <a:endParaRPr lang="en-US" sz="2000" b="1" dirty="0">
            <a:solidFill>
              <a:srgbClr val="FFFFFF"/>
            </a:solidFill>
            <a:latin typeface="Tahoma" panose="020B0604030504040204" pitchFamily="34" charset="0"/>
            <a:ea typeface="Tahoma" panose="020B0604030504040204" pitchFamily="34" charset="0"/>
            <a:cs typeface="Tahoma" panose="020B0604030504040204" pitchFamily="34" charset="0"/>
          </a:endParaRPr>
        </a:p>
      </dgm:t>
    </dgm:pt>
    <dgm:pt modelId="{B1C6CA56-8A72-4E3C-897E-3FB3928F0A77}" type="parTrans" cxnId="{2D144905-050A-4B09-975F-650C88CBA291}">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38D040FB-9430-4A7E-AE17-8F9358AAD263}" type="sibTrans" cxnId="{2D144905-050A-4B09-975F-650C88CBA291}">
      <dgm:prSet/>
      <dgm:spPr>
        <a:xfrm>
          <a:off x="7191338" y="1636330"/>
          <a:ext cx="546080" cy="546080"/>
        </a:xfrm>
        <a:prstGeom prst="downArrow">
          <a:avLst>
            <a:gd name="adj1" fmla="val 55000"/>
            <a:gd name="adj2" fmla="val 45000"/>
          </a:avLst>
        </a:prstGeom>
        <a:solidFill>
          <a:srgbClr val="7391AF">
            <a:tint val="40000"/>
            <a:alpha val="90000"/>
            <a:hueOff val="0"/>
            <a:satOff val="0"/>
            <a:lumOff val="0"/>
            <a:alphaOff val="0"/>
          </a:srgbClr>
        </a:solidFill>
        <a:ln w="25400" cap="flat" cmpd="sng" algn="ctr">
          <a:solidFill>
            <a:srgbClr val="7391AF">
              <a:tint val="40000"/>
              <a:alpha val="90000"/>
              <a:hueOff val="0"/>
              <a:satOff val="0"/>
              <a:lumOff val="0"/>
              <a:alphaOff val="0"/>
            </a:srgbClr>
          </a:solidFill>
          <a:prstDash val="solid"/>
        </a:ln>
        <a:effectLst/>
      </dgm:spPr>
      <dgm:t>
        <a:bodyPr/>
        <a:lstStyle/>
        <a:p>
          <a:pPr>
            <a:buNone/>
          </a:pPr>
          <a:endParaRPr lang="en-US">
            <a:solidFill>
              <a:srgbClr val="262626">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endParaRPr>
        </a:p>
      </dgm:t>
    </dgm:pt>
    <dgm:pt modelId="{6DD5AB0B-C5EC-4792-BDC0-FC61F33F06A3}">
      <dgm:prSet custT="1"/>
      <dgm:spPr>
        <a:xfrm>
          <a:off x="416723" y="1985745"/>
          <a:ext cx="8159369" cy="840123"/>
        </a:xfrm>
        <a:prstGeom prst="roundRect">
          <a:avLst>
            <a:gd name="adj" fmla="val 10000"/>
          </a:avLst>
        </a:prstGeom>
        <a:solidFill>
          <a:srgbClr val="00467D">
            <a:alpha val="65882"/>
          </a:srgbClr>
        </a:solidFill>
        <a:ln w="25400" cap="flat" cmpd="sng" algn="ctr">
          <a:solidFill>
            <a:srgbClr val="FFFFFF">
              <a:hueOff val="0"/>
              <a:satOff val="0"/>
              <a:lumOff val="0"/>
              <a:alphaOff val="0"/>
            </a:srgbClr>
          </a:solidFill>
          <a:prstDash val="solid"/>
        </a:ln>
        <a:effectLst/>
      </dgm:spPr>
      <dgm:t>
        <a:bodyPr/>
        <a:lstStyle/>
        <a:p>
          <a:pPr algn="just">
            <a:buNone/>
          </a:pPr>
          <a:r>
            <a:rPr lang="sl-SI" sz="1700" b="1" dirty="0">
              <a:solidFill>
                <a:schemeClr val="bg1"/>
              </a:solidFill>
              <a:latin typeface="tahoma"/>
              <a:ea typeface="+mn-ea"/>
              <a:cs typeface="+mn-cs"/>
            </a:rPr>
            <a:t>Naši programi imajo minimalne zneske financiranj nad 100.000 €, daljše ročnosti tudi do 30 let, in višje maksimalne zneske.</a:t>
          </a:r>
        </a:p>
      </dgm:t>
    </dgm:pt>
    <dgm:pt modelId="{C256DE2C-136A-4219-B78F-750487D1031A}" type="sibTrans" cxnId="{3DAF9FDE-05CD-4BB3-B193-8CAF7BF375B2}">
      <dgm:prSet/>
      <dgm:spPr>
        <a:xfrm>
          <a:off x="7992333" y="2629203"/>
          <a:ext cx="546080" cy="546080"/>
        </a:xfrm>
        <a:prstGeom prst="downArrow">
          <a:avLst>
            <a:gd name="adj1" fmla="val 55000"/>
            <a:gd name="adj2" fmla="val 45000"/>
          </a:avLst>
        </a:prstGeom>
        <a:solidFill>
          <a:srgbClr val="B22A30">
            <a:tint val="40000"/>
            <a:alpha val="90000"/>
            <a:hueOff val="0"/>
            <a:satOff val="0"/>
            <a:lumOff val="0"/>
            <a:alphaOff val="0"/>
          </a:srgbClr>
        </a:solidFill>
        <a:ln w="25400" cap="flat" cmpd="sng" algn="ctr">
          <a:solidFill>
            <a:srgbClr val="B22A30">
              <a:tint val="40000"/>
              <a:alpha val="90000"/>
              <a:hueOff val="0"/>
              <a:satOff val="0"/>
              <a:lumOff val="0"/>
              <a:alphaOff val="0"/>
            </a:srgbClr>
          </a:solidFill>
          <a:prstDash val="solid"/>
        </a:ln>
        <a:effectLst/>
      </dgm:spPr>
      <dgm:t>
        <a:bodyPr/>
        <a:lstStyle/>
        <a:p>
          <a:pPr>
            <a:buNone/>
          </a:pPr>
          <a:endParaRPr lang="en-US">
            <a:solidFill>
              <a:srgbClr val="262626">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endParaRPr>
        </a:p>
      </dgm:t>
    </dgm:pt>
    <dgm:pt modelId="{8156FC2C-9631-4A90-83C2-A0A0649C5A05}" type="parTrans" cxnId="{3DAF9FDE-05CD-4BB3-B193-8CAF7BF375B2}">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5305E48F-ACB6-4028-82CF-56211F339B7F}" type="pres">
      <dgm:prSet presAssocID="{03E1EEB2-6013-4B91-838F-92957683E156}" presName="outerComposite" presStyleCnt="0">
        <dgm:presLayoutVars>
          <dgm:chMax val="5"/>
          <dgm:dir/>
          <dgm:resizeHandles val="exact"/>
        </dgm:presLayoutVars>
      </dgm:prSet>
      <dgm:spPr/>
    </dgm:pt>
    <dgm:pt modelId="{F24802CB-BC72-4AF4-BCD7-E5987EB8181D}" type="pres">
      <dgm:prSet presAssocID="{03E1EEB2-6013-4B91-838F-92957683E156}" presName="dummyMaxCanvas" presStyleCnt="0">
        <dgm:presLayoutVars/>
      </dgm:prSet>
      <dgm:spPr/>
    </dgm:pt>
    <dgm:pt modelId="{CF2EF60E-8693-480D-A50D-4076559A8C2A}" type="pres">
      <dgm:prSet presAssocID="{03E1EEB2-6013-4B91-838F-92957683E156}" presName="FourNodes_1" presStyleLbl="node1" presStyleIdx="0" presStyleCnt="4" custScaleX="110091" custLinFactNeighborX="3598" custLinFactNeighborY="-716">
        <dgm:presLayoutVars>
          <dgm:bulletEnabled val="1"/>
        </dgm:presLayoutVars>
      </dgm:prSet>
      <dgm:spPr/>
    </dgm:pt>
    <dgm:pt modelId="{B19A911B-1073-4BB6-B84A-00C0C3538A29}" type="pres">
      <dgm:prSet presAssocID="{03E1EEB2-6013-4B91-838F-92957683E156}" presName="FourNodes_2" presStyleLbl="node1" presStyleIdx="1" presStyleCnt="4" custScaleX="113833" custScaleY="87386" custLinFactNeighborX="3522" custLinFactNeighborY="4592">
        <dgm:presLayoutVars>
          <dgm:bulletEnabled val="1"/>
        </dgm:presLayoutVars>
      </dgm:prSet>
      <dgm:spPr/>
    </dgm:pt>
    <dgm:pt modelId="{85E4A8DD-CD27-48A0-B645-3A0D263F3C27}" type="pres">
      <dgm:prSet presAssocID="{03E1EEB2-6013-4B91-838F-92957683E156}" presName="FourNodes_3" presStyleLbl="node1" presStyleIdx="2" presStyleCnt="4" custScaleX="116519" custLinFactNeighborX="1925" custLinFactNeighborY="6223">
        <dgm:presLayoutVars>
          <dgm:bulletEnabled val="1"/>
        </dgm:presLayoutVars>
      </dgm:prSet>
      <dgm:spPr/>
    </dgm:pt>
    <dgm:pt modelId="{2E5FAB57-9AAB-4E72-BD86-8AB981F86C26}" type="pres">
      <dgm:prSet presAssocID="{03E1EEB2-6013-4B91-838F-92957683E156}" presName="FourNodes_4" presStyleLbl="node1" presStyleIdx="3" presStyleCnt="4" custScaleX="116597" custScaleY="84629" custLinFactNeighborX="2152" custLinFactNeighborY="9262">
        <dgm:presLayoutVars>
          <dgm:bulletEnabled val="1"/>
        </dgm:presLayoutVars>
      </dgm:prSet>
      <dgm:spPr/>
    </dgm:pt>
    <dgm:pt modelId="{225B1ADB-1BC9-4770-AEFE-F568FA6188CB}" type="pres">
      <dgm:prSet presAssocID="{03E1EEB2-6013-4B91-838F-92957683E156}" presName="FourConn_1-2" presStyleLbl="fgAccFollowNode1" presStyleIdx="0" presStyleCnt="3" custScaleY="125688" custLinFactNeighborX="59488" custLinFactNeighborY="2204">
        <dgm:presLayoutVars>
          <dgm:bulletEnabled val="1"/>
        </dgm:presLayoutVars>
      </dgm:prSet>
      <dgm:spPr/>
    </dgm:pt>
    <dgm:pt modelId="{D77B4827-F9C8-41F8-8986-024CEC5A9BA6}" type="pres">
      <dgm:prSet presAssocID="{03E1EEB2-6013-4B91-838F-92957683E156}" presName="FourConn_2-3" presStyleLbl="fgAccFollowNode1" presStyleIdx="1" presStyleCnt="3" custScaleY="127989" custLinFactX="2870" custLinFactNeighborX="100000" custLinFactNeighborY="0">
        <dgm:presLayoutVars>
          <dgm:bulletEnabled val="1"/>
        </dgm:presLayoutVars>
      </dgm:prSet>
      <dgm:spPr/>
    </dgm:pt>
    <dgm:pt modelId="{E48A2CC5-F73F-4815-A272-B08103F1A8B7}" type="pres">
      <dgm:prSet presAssocID="{03E1EEB2-6013-4B91-838F-92957683E156}" presName="FourConn_3-4" presStyleLbl="fgAccFollowNode1" presStyleIdx="2" presStyleCnt="3" custScaleX="99840" custScaleY="124831" custLinFactX="12536" custLinFactNeighborX="100000" custLinFactNeighborY="4982">
        <dgm:presLayoutVars>
          <dgm:bulletEnabled val="1"/>
        </dgm:presLayoutVars>
      </dgm:prSet>
      <dgm:spPr/>
    </dgm:pt>
    <dgm:pt modelId="{D5217161-570A-4283-98E8-10178E795857}" type="pres">
      <dgm:prSet presAssocID="{03E1EEB2-6013-4B91-838F-92957683E156}" presName="FourNodes_1_text" presStyleLbl="node1" presStyleIdx="3" presStyleCnt="4">
        <dgm:presLayoutVars>
          <dgm:bulletEnabled val="1"/>
        </dgm:presLayoutVars>
      </dgm:prSet>
      <dgm:spPr/>
    </dgm:pt>
    <dgm:pt modelId="{A0AFCD86-62C7-4991-B6FC-0A930C9CD7C1}" type="pres">
      <dgm:prSet presAssocID="{03E1EEB2-6013-4B91-838F-92957683E156}" presName="FourNodes_2_text" presStyleLbl="node1" presStyleIdx="3" presStyleCnt="4">
        <dgm:presLayoutVars>
          <dgm:bulletEnabled val="1"/>
        </dgm:presLayoutVars>
      </dgm:prSet>
      <dgm:spPr/>
    </dgm:pt>
    <dgm:pt modelId="{1FBDF525-92E1-4CD9-BD84-843623BDCE1A}" type="pres">
      <dgm:prSet presAssocID="{03E1EEB2-6013-4B91-838F-92957683E156}" presName="FourNodes_3_text" presStyleLbl="node1" presStyleIdx="3" presStyleCnt="4">
        <dgm:presLayoutVars>
          <dgm:bulletEnabled val="1"/>
        </dgm:presLayoutVars>
      </dgm:prSet>
      <dgm:spPr/>
    </dgm:pt>
    <dgm:pt modelId="{E930F5B2-3474-40A9-BB23-3766505078F7}" type="pres">
      <dgm:prSet presAssocID="{03E1EEB2-6013-4B91-838F-92957683E156}" presName="FourNodes_4_text" presStyleLbl="node1" presStyleIdx="3" presStyleCnt="4">
        <dgm:presLayoutVars>
          <dgm:bulletEnabled val="1"/>
        </dgm:presLayoutVars>
      </dgm:prSet>
      <dgm:spPr/>
    </dgm:pt>
  </dgm:ptLst>
  <dgm:cxnLst>
    <dgm:cxn modelId="{6EB01901-6505-4C0C-9C31-791C77B8695B}" type="presOf" srcId="{D2838636-2FB3-44D2-A217-7BDC4418F69A}" destId="{E930F5B2-3474-40A9-BB23-3766505078F7}" srcOrd="1" destOrd="0" presId="urn:microsoft.com/office/officeart/2005/8/layout/vProcess5"/>
    <dgm:cxn modelId="{2D144905-050A-4B09-975F-650C88CBA291}" srcId="{03E1EEB2-6013-4B91-838F-92957683E156}" destId="{E23560E0-0661-40FC-8516-CD33FB75D1E9}" srcOrd="1" destOrd="0" parTransId="{B1C6CA56-8A72-4E3C-897E-3FB3928F0A77}" sibTransId="{38D040FB-9430-4A7E-AE17-8F9358AAD263}"/>
    <dgm:cxn modelId="{D6F2880B-75CE-4C53-9A4C-09D4D222E2BD}" type="presOf" srcId="{C256DE2C-136A-4219-B78F-750487D1031A}" destId="{E48A2CC5-F73F-4815-A272-B08103F1A8B7}" srcOrd="0" destOrd="0" presId="urn:microsoft.com/office/officeart/2005/8/layout/vProcess5"/>
    <dgm:cxn modelId="{6EFAA312-98C4-4A6D-8ACB-FDC679A2D529}" type="presOf" srcId="{D2838636-2FB3-44D2-A217-7BDC4418F69A}" destId="{2E5FAB57-9AAB-4E72-BD86-8AB981F86C26}" srcOrd="0" destOrd="0" presId="urn:microsoft.com/office/officeart/2005/8/layout/vProcess5"/>
    <dgm:cxn modelId="{07A86E13-EEC1-4E29-B4E0-4B9FC070AE16}" type="presOf" srcId="{95CE3408-464B-44A2-B44D-E5F2AEF78D88}" destId="{225B1ADB-1BC9-4770-AEFE-F568FA6188CB}" srcOrd="0" destOrd="0" presId="urn:microsoft.com/office/officeart/2005/8/layout/vProcess5"/>
    <dgm:cxn modelId="{910EC224-2E10-4EEB-BE35-275D377F02B1}" type="presOf" srcId="{03E1EEB2-6013-4B91-838F-92957683E156}" destId="{5305E48F-ACB6-4028-82CF-56211F339B7F}" srcOrd="0" destOrd="0" presId="urn:microsoft.com/office/officeart/2005/8/layout/vProcess5"/>
    <dgm:cxn modelId="{D2403265-4B68-478C-83B7-BD874D9A2C18}" type="presOf" srcId="{8C6D2A21-38F9-45E3-8E88-0D1B4EF49BE6}" destId="{D5217161-570A-4283-98E8-10178E795857}" srcOrd="1" destOrd="0" presId="urn:microsoft.com/office/officeart/2005/8/layout/vProcess5"/>
    <dgm:cxn modelId="{B3F84448-73CB-4790-92BB-3306B8BC512A}" type="presOf" srcId="{E23560E0-0661-40FC-8516-CD33FB75D1E9}" destId="{A0AFCD86-62C7-4991-B6FC-0A930C9CD7C1}" srcOrd="1" destOrd="0" presId="urn:microsoft.com/office/officeart/2005/8/layout/vProcess5"/>
    <dgm:cxn modelId="{828C9599-C816-4462-B58D-6B9E2BC054E0}" type="presOf" srcId="{8C6D2A21-38F9-45E3-8E88-0D1B4EF49BE6}" destId="{CF2EF60E-8693-480D-A50D-4076559A8C2A}" srcOrd="0" destOrd="0" presId="urn:microsoft.com/office/officeart/2005/8/layout/vProcess5"/>
    <dgm:cxn modelId="{93EB66A8-1EBE-4BD5-9930-DF25533A9E7E}" srcId="{03E1EEB2-6013-4B91-838F-92957683E156}" destId="{8C6D2A21-38F9-45E3-8E88-0D1B4EF49BE6}" srcOrd="0" destOrd="0" parTransId="{239553DF-937E-4F95-81F4-1EDD8A5DFBA1}" sibTransId="{95CE3408-464B-44A2-B44D-E5F2AEF78D88}"/>
    <dgm:cxn modelId="{4C5D9DA9-75B0-4AAE-818D-6C99B7FB1609}" type="presOf" srcId="{6DD5AB0B-C5EC-4792-BDC0-FC61F33F06A3}" destId="{1FBDF525-92E1-4CD9-BD84-843623BDCE1A}" srcOrd="1" destOrd="0" presId="urn:microsoft.com/office/officeart/2005/8/layout/vProcess5"/>
    <dgm:cxn modelId="{F36E3AC0-6AE2-45CF-B633-AD790CAA4014}" type="presOf" srcId="{6DD5AB0B-C5EC-4792-BDC0-FC61F33F06A3}" destId="{85E4A8DD-CD27-48A0-B645-3A0D263F3C27}" srcOrd="0" destOrd="0" presId="urn:microsoft.com/office/officeart/2005/8/layout/vProcess5"/>
    <dgm:cxn modelId="{BDCD2DC4-9AF4-4203-9A7A-8811C34E05BF}" type="presOf" srcId="{38D040FB-9430-4A7E-AE17-8F9358AAD263}" destId="{D77B4827-F9C8-41F8-8986-024CEC5A9BA6}" srcOrd="0" destOrd="0" presId="urn:microsoft.com/office/officeart/2005/8/layout/vProcess5"/>
    <dgm:cxn modelId="{3DAF9FDE-05CD-4BB3-B193-8CAF7BF375B2}" srcId="{03E1EEB2-6013-4B91-838F-92957683E156}" destId="{6DD5AB0B-C5EC-4792-BDC0-FC61F33F06A3}" srcOrd="2" destOrd="0" parTransId="{8156FC2C-9631-4A90-83C2-A0A0649C5A05}" sibTransId="{C256DE2C-136A-4219-B78F-750487D1031A}"/>
    <dgm:cxn modelId="{5578D8F2-2024-4B6E-8E01-F10E39E77B14}" srcId="{03E1EEB2-6013-4B91-838F-92957683E156}" destId="{D2838636-2FB3-44D2-A217-7BDC4418F69A}" srcOrd="3" destOrd="0" parTransId="{F6CE157E-CB80-4A8B-9DD7-73730B4DF03C}" sibTransId="{0F88B6D5-6DAC-43F8-A618-97934D606A63}"/>
    <dgm:cxn modelId="{D34E89FC-ACFF-444E-8FB9-B2B226B12807}" type="presOf" srcId="{E23560E0-0661-40FC-8516-CD33FB75D1E9}" destId="{B19A911B-1073-4BB6-B84A-00C0C3538A29}" srcOrd="0" destOrd="0" presId="urn:microsoft.com/office/officeart/2005/8/layout/vProcess5"/>
    <dgm:cxn modelId="{F75B108B-9FDF-4065-8F17-F7F052133A99}" type="presParOf" srcId="{5305E48F-ACB6-4028-82CF-56211F339B7F}" destId="{F24802CB-BC72-4AF4-BCD7-E5987EB8181D}" srcOrd="0" destOrd="0" presId="urn:microsoft.com/office/officeart/2005/8/layout/vProcess5"/>
    <dgm:cxn modelId="{B3D422EC-D27B-42E6-85FC-120D0E6C0AD0}" type="presParOf" srcId="{5305E48F-ACB6-4028-82CF-56211F339B7F}" destId="{CF2EF60E-8693-480D-A50D-4076559A8C2A}" srcOrd="1" destOrd="0" presId="urn:microsoft.com/office/officeart/2005/8/layout/vProcess5"/>
    <dgm:cxn modelId="{D9835ADF-F391-468E-A88D-602ECF97131E}" type="presParOf" srcId="{5305E48F-ACB6-4028-82CF-56211F339B7F}" destId="{B19A911B-1073-4BB6-B84A-00C0C3538A29}" srcOrd="2" destOrd="0" presId="urn:microsoft.com/office/officeart/2005/8/layout/vProcess5"/>
    <dgm:cxn modelId="{362E4D71-4579-4EFD-9C54-2DC74479E8B9}" type="presParOf" srcId="{5305E48F-ACB6-4028-82CF-56211F339B7F}" destId="{85E4A8DD-CD27-48A0-B645-3A0D263F3C27}" srcOrd="3" destOrd="0" presId="urn:microsoft.com/office/officeart/2005/8/layout/vProcess5"/>
    <dgm:cxn modelId="{E3402882-0517-401C-BE81-8F0A5F9E4A64}" type="presParOf" srcId="{5305E48F-ACB6-4028-82CF-56211F339B7F}" destId="{2E5FAB57-9AAB-4E72-BD86-8AB981F86C26}" srcOrd="4" destOrd="0" presId="urn:microsoft.com/office/officeart/2005/8/layout/vProcess5"/>
    <dgm:cxn modelId="{28DC46B1-DA82-4E31-A3BB-8BADF7EA04BF}" type="presParOf" srcId="{5305E48F-ACB6-4028-82CF-56211F339B7F}" destId="{225B1ADB-1BC9-4770-AEFE-F568FA6188CB}" srcOrd="5" destOrd="0" presId="urn:microsoft.com/office/officeart/2005/8/layout/vProcess5"/>
    <dgm:cxn modelId="{CC40FC69-0782-4DBB-BE6E-AA926DE273CB}" type="presParOf" srcId="{5305E48F-ACB6-4028-82CF-56211F339B7F}" destId="{D77B4827-F9C8-41F8-8986-024CEC5A9BA6}" srcOrd="6" destOrd="0" presId="urn:microsoft.com/office/officeart/2005/8/layout/vProcess5"/>
    <dgm:cxn modelId="{C2BE4359-8252-4D2A-AF34-73F25DEDCB71}" type="presParOf" srcId="{5305E48F-ACB6-4028-82CF-56211F339B7F}" destId="{E48A2CC5-F73F-4815-A272-B08103F1A8B7}" srcOrd="7" destOrd="0" presId="urn:microsoft.com/office/officeart/2005/8/layout/vProcess5"/>
    <dgm:cxn modelId="{1412E4D5-EC13-4278-9F60-4BB84BAEBD84}" type="presParOf" srcId="{5305E48F-ACB6-4028-82CF-56211F339B7F}" destId="{D5217161-570A-4283-98E8-10178E795857}" srcOrd="8" destOrd="0" presId="urn:microsoft.com/office/officeart/2005/8/layout/vProcess5"/>
    <dgm:cxn modelId="{F2FE8E77-02A0-47FB-8C70-31F56F178DCB}" type="presParOf" srcId="{5305E48F-ACB6-4028-82CF-56211F339B7F}" destId="{A0AFCD86-62C7-4991-B6FC-0A930C9CD7C1}" srcOrd="9" destOrd="0" presId="urn:microsoft.com/office/officeart/2005/8/layout/vProcess5"/>
    <dgm:cxn modelId="{52FD4E14-B155-4BCD-8421-9D93673A98B2}" type="presParOf" srcId="{5305E48F-ACB6-4028-82CF-56211F339B7F}" destId="{1FBDF525-92E1-4CD9-BD84-843623BDCE1A}" srcOrd="10" destOrd="0" presId="urn:microsoft.com/office/officeart/2005/8/layout/vProcess5"/>
    <dgm:cxn modelId="{2C3C359B-BA17-4D4F-8BCC-6B06EBBE2864}" type="presParOf" srcId="{5305E48F-ACB6-4028-82CF-56211F339B7F}" destId="{E930F5B2-3474-40A9-BB23-3766505078F7}"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EF60E-8693-480D-A50D-4076559A8C2A}">
      <dsp:nvSpPr>
        <dsp:cNvPr id="0" name=""/>
        <dsp:cNvSpPr/>
      </dsp:nvSpPr>
      <dsp:spPr>
        <a:xfrm>
          <a:off x="-231284" y="0"/>
          <a:ext cx="8283133" cy="840123"/>
        </a:xfrm>
        <a:prstGeom prst="roundRect">
          <a:avLst>
            <a:gd name="adj" fmla="val 10000"/>
          </a:avLst>
        </a:prstGeom>
        <a:solidFill>
          <a:srgbClr val="00467D"/>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sl-SI" sz="2000" b="1" kern="1200" dirty="0">
              <a:solidFill>
                <a:srgbClr val="FFFFFF"/>
              </a:solidFill>
              <a:latin typeface="Tahoma" panose="020B0604030504040204" pitchFamily="34" charset="0"/>
              <a:ea typeface="Tahoma" panose="020B0604030504040204" pitchFamily="34" charset="0"/>
              <a:cs typeface="Tahoma" panose="020B0604030504040204" pitchFamily="34" charset="0"/>
            </a:rPr>
            <a:t>Strokovno svetovanje in vodstvo skozi postopke s strani naših izkušenih finančnih strokovnjakov. </a:t>
          </a:r>
          <a:endParaRPr lang="en-US" sz="2000" b="1" kern="1200" dirty="0">
            <a:solidFill>
              <a:srgbClr val="FFFFFF"/>
            </a:solidFill>
            <a:latin typeface="Tahoma" panose="020B0604030504040204" pitchFamily="34" charset="0"/>
            <a:ea typeface="Tahoma" panose="020B0604030504040204" pitchFamily="34" charset="0"/>
            <a:cs typeface="Tahoma" panose="020B0604030504040204" pitchFamily="34" charset="0"/>
          </a:endParaRPr>
        </a:p>
      </dsp:txBody>
      <dsp:txXfrm>
        <a:off x="-206678" y="24606"/>
        <a:ext cx="7211906" cy="790911"/>
      </dsp:txXfrm>
    </dsp:sp>
    <dsp:sp modelId="{B19A911B-1073-4BB6-B84A-00C0C3538A29}">
      <dsp:nvSpPr>
        <dsp:cNvPr id="0" name=""/>
        <dsp:cNvSpPr/>
      </dsp:nvSpPr>
      <dsp:spPr>
        <a:xfrm>
          <a:off x="252351" y="1084437"/>
          <a:ext cx="8564677" cy="734150"/>
        </a:xfrm>
        <a:prstGeom prst="roundRect">
          <a:avLst>
            <a:gd name="adj" fmla="val 10000"/>
          </a:avLst>
        </a:prstGeom>
        <a:solidFill>
          <a:srgbClr val="00467D">
            <a:alpha val="83922"/>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sl-SI" sz="2000" b="1" kern="1200" dirty="0">
              <a:solidFill>
                <a:srgbClr val="FFFFFF"/>
              </a:solidFill>
              <a:latin typeface="Tahoma" panose="020B0604030504040204" pitchFamily="34" charset="0"/>
              <a:ea typeface="Tahoma" panose="020B0604030504040204" pitchFamily="34" charset="0"/>
              <a:cs typeface="Tahoma" panose="020B0604030504040204" pitchFamily="34" charset="0"/>
            </a:rPr>
            <a:t>Ponujamo večje prevzemanje tveganj. </a:t>
          </a:r>
          <a:endParaRPr lang="en-US" sz="2000" b="1" kern="1200" dirty="0">
            <a:solidFill>
              <a:srgbClr val="FFFFFF"/>
            </a:solidFill>
            <a:latin typeface="Tahoma" panose="020B0604030504040204" pitchFamily="34" charset="0"/>
            <a:ea typeface="Tahoma" panose="020B0604030504040204" pitchFamily="34" charset="0"/>
            <a:cs typeface="Tahoma" panose="020B0604030504040204" pitchFamily="34" charset="0"/>
          </a:endParaRPr>
        </a:p>
      </dsp:txBody>
      <dsp:txXfrm>
        <a:off x="273854" y="1105940"/>
        <a:ext cx="7182760" cy="691144"/>
      </dsp:txXfrm>
    </dsp:sp>
    <dsp:sp modelId="{85E4A8DD-CD27-48A0-B645-3A0D263F3C27}">
      <dsp:nvSpPr>
        <dsp:cNvPr id="0" name=""/>
        <dsp:cNvSpPr/>
      </dsp:nvSpPr>
      <dsp:spPr>
        <a:xfrm>
          <a:off x="638101" y="2038026"/>
          <a:ext cx="8766769" cy="840123"/>
        </a:xfrm>
        <a:prstGeom prst="roundRect">
          <a:avLst>
            <a:gd name="adj" fmla="val 10000"/>
          </a:avLst>
        </a:prstGeom>
        <a:solidFill>
          <a:srgbClr val="00467D">
            <a:alpha val="65882"/>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just" defTabSz="755650">
            <a:lnSpc>
              <a:spcPct val="90000"/>
            </a:lnSpc>
            <a:spcBef>
              <a:spcPct val="0"/>
            </a:spcBef>
            <a:spcAft>
              <a:spcPct val="35000"/>
            </a:spcAft>
            <a:buNone/>
          </a:pPr>
          <a:r>
            <a:rPr lang="sl-SI" sz="1700" b="1" kern="1200" dirty="0">
              <a:solidFill>
                <a:schemeClr val="bg1"/>
              </a:solidFill>
              <a:latin typeface="tahoma"/>
              <a:ea typeface="+mn-ea"/>
              <a:cs typeface="+mn-cs"/>
            </a:rPr>
            <a:t>Naši programi imajo minimalne zneske financiranj nad 100.000 €, daljše ročnosti tudi do 30 let, in višje maksimalne zneske.</a:t>
          </a:r>
        </a:p>
      </dsp:txBody>
      <dsp:txXfrm>
        <a:off x="662707" y="2062632"/>
        <a:ext cx="7358011" cy="790911"/>
      </dsp:txXfrm>
    </dsp:sp>
    <dsp:sp modelId="{2E5FAB57-9AAB-4E72-BD86-8AB981F86C26}">
      <dsp:nvSpPr>
        <dsp:cNvPr id="0" name=""/>
        <dsp:cNvSpPr/>
      </dsp:nvSpPr>
      <dsp:spPr>
        <a:xfrm>
          <a:off x="1134227" y="3107754"/>
          <a:ext cx="8772637" cy="710987"/>
        </a:xfrm>
        <a:prstGeom prst="roundRect">
          <a:avLst>
            <a:gd name="adj" fmla="val 10000"/>
          </a:avLst>
        </a:prstGeom>
        <a:solidFill>
          <a:srgbClr val="AF231E"/>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sl-SI" sz="2000" b="1" kern="1200" dirty="0">
              <a:solidFill>
                <a:srgbClr val="FFFFFF">
                  <a:lumMod val="95000"/>
                </a:srgbClr>
              </a:solidFill>
              <a:latin typeface="Tahoma" panose="020B0604030504040204" pitchFamily="34" charset="0"/>
              <a:ea typeface="Tahoma" panose="020B0604030504040204" pitchFamily="34" charset="0"/>
              <a:cs typeface="Tahoma" panose="020B0604030504040204" pitchFamily="34" charset="0"/>
            </a:rPr>
            <a:t>Ugodnejši pogoji financiranj in zavarovanj.</a:t>
          </a:r>
          <a:endParaRPr lang="en-US" sz="2000" b="1" kern="1200" dirty="0">
            <a:solidFill>
              <a:srgbClr val="FFFFFF">
                <a:lumMod val="95000"/>
              </a:srgbClr>
            </a:solidFill>
            <a:latin typeface="Tahoma" panose="020B0604030504040204" pitchFamily="34" charset="0"/>
            <a:ea typeface="Tahoma" panose="020B0604030504040204" pitchFamily="34" charset="0"/>
            <a:cs typeface="Tahoma" panose="020B0604030504040204" pitchFamily="34" charset="0"/>
          </a:endParaRPr>
        </a:p>
      </dsp:txBody>
      <dsp:txXfrm>
        <a:off x="1155051" y="3128578"/>
        <a:ext cx="7359568" cy="669339"/>
      </dsp:txXfrm>
    </dsp:sp>
    <dsp:sp modelId="{225B1ADB-1BC9-4770-AEFE-F568FA6188CB}">
      <dsp:nvSpPr>
        <dsp:cNvPr id="0" name=""/>
        <dsp:cNvSpPr/>
      </dsp:nvSpPr>
      <dsp:spPr>
        <a:xfrm>
          <a:off x="7180292" y="585355"/>
          <a:ext cx="546080" cy="686357"/>
        </a:xfrm>
        <a:prstGeom prst="downArrow">
          <a:avLst>
            <a:gd name="adj1" fmla="val 55000"/>
            <a:gd name="adj2" fmla="val 45000"/>
          </a:avLst>
        </a:prstGeom>
        <a:solidFill>
          <a:srgbClr val="416E96">
            <a:tint val="40000"/>
            <a:alpha val="90000"/>
            <a:hueOff val="0"/>
            <a:satOff val="0"/>
            <a:lumOff val="0"/>
            <a:alphaOff val="0"/>
          </a:srgbClr>
        </a:solidFill>
        <a:ln w="25400" cap="flat" cmpd="sng" algn="ctr">
          <a:solidFill>
            <a:srgbClr val="416E96">
              <a:tint val="40000"/>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solidFill>
              <a:srgbClr val="262626">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endParaRPr>
        </a:p>
      </dsp:txBody>
      <dsp:txXfrm>
        <a:off x="7303160" y="585355"/>
        <a:ext cx="300344" cy="551202"/>
      </dsp:txXfrm>
    </dsp:sp>
    <dsp:sp modelId="{D77B4827-F9C8-41F8-8986-024CEC5A9BA6}">
      <dsp:nvSpPr>
        <dsp:cNvPr id="0" name=""/>
        <dsp:cNvSpPr/>
      </dsp:nvSpPr>
      <dsp:spPr>
        <a:xfrm>
          <a:off x="8047319" y="1559909"/>
          <a:ext cx="546080" cy="698922"/>
        </a:xfrm>
        <a:prstGeom prst="downArrow">
          <a:avLst>
            <a:gd name="adj1" fmla="val 55000"/>
            <a:gd name="adj2" fmla="val 45000"/>
          </a:avLst>
        </a:prstGeom>
        <a:solidFill>
          <a:srgbClr val="7391AF">
            <a:tint val="40000"/>
            <a:alpha val="90000"/>
            <a:hueOff val="0"/>
            <a:satOff val="0"/>
            <a:lumOff val="0"/>
            <a:alphaOff val="0"/>
          </a:srgbClr>
        </a:solidFill>
        <a:ln w="25400" cap="flat" cmpd="sng" algn="ctr">
          <a:solidFill>
            <a:srgbClr val="7391AF">
              <a:tint val="40000"/>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solidFill>
              <a:srgbClr val="262626">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endParaRPr>
        </a:p>
      </dsp:txBody>
      <dsp:txXfrm>
        <a:off x="8170187" y="1559909"/>
        <a:ext cx="300344" cy="563767"/>
      </dsp:txXfrm>
    </dsp:sp>
    <dsp:sp modelId="{E48A2CC5-F73F-4815-A272-B08103F1A8B7}">
      <dsp:nvSpPr>
        <dsp:cNvPr id="0" name=""/>
        <dsp:cNvSpPr/>
      </dsp:nvSpPr>
      <dsp:spPr>
        <a:xfrm>
          <a:off x="8721261" y="2588611"/>
          <a:ext cx="545206" cy="681677"/>
        </a:xfrm>
        <a:prstGeom prst="downArrow">
          <a:avLst>
            <a:gd name="adj1" fmla="val 55000"/>
            <a:gd name="adj2" fmla="val 45000"/>
          </a:avLst>
        </a:prstGeom>
        <a:solidFill>
          <a:srgbClr val="B22A30">
            <a:tint val="40000"/>
            <a:alpha val="90000"/>
            <a:hueOff val="0"/>
            <a:satOff val="0"/>
            <a:lumOff val="0"/>
            <a:alphaOff val="0"/>
          </a:srgbClr>
        </a:solidFill>
        <a:ln w="25400" cap="flat" cmpd="sng" algn="ctr">
          <a:solidFill>
            <a:srgbClr val="B22A30">
              <a:tint val="40000"/>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solidFill>
              <a:srgbClr val="262626">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endParaRPr>
        </a:p>
      </dsp:txBody>
      <dsp:txXfrm>
        <a:off x="8843932" y="2588611"/>
        <a:ext cx="299864" cy="546739"/>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23600D-DA1E-4554-8CA0-DFEA4EE2EF65}" type="datetimeFigureOut">
              <a:rPr lang="en-US" smtClean="0"/>
              <a:t>4/4/2022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CCC1B9-B2A2-4E22-98BE-0613D1BFD73C}" type="slidenum">
              <a:rPr lang="en-US" smtClean="0"/>
              <a:t>‹#›</a:t>
            </a:fld>
            <a:endParaRPr lang="en-US"/>
          </a:p>
        </p:txBody>
      </p:sp>
    </p:spTree>
    <p:extLst>
      <p:ext uri="{BB962C8B-B14F-4D97-AF65-F5344CB8AC3E}">
        <p14:creationId xmlns:p14="http://schemas.microsoft.com/office/powerpoint/2010/main" val="3453577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Izračun kazalnika finančne vrzeli temelji na metodologiji ECB. Anketni podatki o potrebah po financiranju in njegovi dostopnosti kažejo na razkorak med potrebami (povpraševanjem) in dostopnostjo (ponudbo) zunanjih virov. ). Pozitiven kazalnik finančne vrzeli pove, da so potrebe po zunanjih virih financiranja večje od dostopnosti teh zunanjih virov.</a:t>
            </a:r>
          </a:p>
          <a:p>
            <a:r>
              <a:rPr lang="sl-SI" dirty="0"/>
              <a:t>Članek o metodologiji izračuna kazalnika finančne vrzeli je objavljen na: https://www.bis.org/ifc/publ/ifcb36s.pdf.</a:t>
            </a:r>
          </a:p>
          <a:p>
            <a:endParaRPr lang="sl-SI" dirty="0"/>
          </a:p>
        </p:txBody>
      </p:sp>
      <p:sp>
        <p:nvSpPr>
          <p:cNvPr id="4" name="Slide Number Placeholder 3"/>
          <p:cNvSpPr>
            <a:spLocks noGrp="1"/>
          </p:cNvSpPr>
          <p:nvPr>
            <p:ph type="sldNum" sz="quarter" idx="5"/>
          </p:nvPr>
        </p:nvSpPr>
        <p:spPr/>
        <p:txBody>
          <a:bodyPr/>
          <a:lstStyle/>
          <a:p>
            <a:fld id="{37CCC1B9-B2A2-4E22-98BE-0613D1BFD73C}" type="slidenum">
              <a:rPr lang="en-US" smtClean="0"/>
              <a:t>5</a:t>
            </a:fld>
            <a:endParaRPr lang="en-US"/>
          </a:p>
        </p:txBody>
      </p:sp>
    </p:spTree>
    <p:extLst>
      <p:ext uri="{BB962C8B-B14F-4D97-AF65-F5344CB8AC3E}">
        <p14:creationId xmlns:p14="http://schemas.microsoft.com/office/powerpoint/2010/main" val="295690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805409-3C2A-4C2C-B524-D5A5B3CB46F0}"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412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F7BEA8-4F2B-4B3D-BD06-298EBADB2CFF}" type="slidenum">
              <a:rPr kumimoji="0" lang="LID4096"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LID4096"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402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64497-3BEE-40B4-9D21-F7E128C4C5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C2533C-C8AA-498F-84C3-934E669A12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D363FA-F0EE-465D-97F9-7C67A5279D98}"/>
              </a:ext>
            </a:extLst>
          </p:cNvPr>
          <p:cNvSpPr>
            <a:spLocks noGrp="1"/>
          </p:cNvSpPr>
          <p:nvPr>
            <p:ph type="dt" sz="half" idx="10"/>
          </p:nvPr>
        </p:nvSpPr>
        <p:spPr/>
        <p:txBody>
          <a:bodyPr/>
          <a:lstStyle/>
          <a:p>
            <a:fld id="{64E4BDE3-878A-4EC2-AC3A-862C25DF15AF}" type="datetimeFigureOut">
              <a:rPr lang="en-US" smtClean="0"/>
              <a:t>4/4/2022</a:t>
            </a:fld>
            <a:endParaRPr lang="en-US"/>
          </a:p>
        </p:txBody>
      </p:sp>
      <p:sp>
        <p:nvSpPr>
          <p:cNvPr id="5" name="Footer Placeholder 4">
            <a:extLst>
              <a:ext uri="{FF2B5EF4-FFF2-40B4-BE49-F238E27FC236}">
                <a16:creationId xmlns:a16="http://schemas.microsoft.com/office/drawing/2014/main" id="{0A361083-F86B-411E-9896-75B19DDB55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F6539C-8BA2-4CC2-8D2A-7CD7C93E6BCA}"/>
              </a:ext>
            </a:extLst>
          </p:cNvPr>
          <p:cNvSpPr>
            <a:spLocks noGrp="1"/>
          </p:cNvSpPr>
          <p:nvPr>
            <p:ph type="sldNum" sz="quarter" idx="12"/>
          </p:nvPr>
        </p:nvSpPr>
        <p:spPr/>
        <p:txBody>
          <a:bodyPr/>
          <a:lstStyle/>
          <a:p>
            <a:fld id="{3591CE04-2295-4F67-92DE-CFF0921FEC03}" type="slidenum">
              <a:rPr lang="en-US" smtClean="0"/>
              <a:t>‹#›</a:t>
            </a:fld>
            <a:endParaRPr lang="en-US"/>
          </a:p>
        </p:txBody>
      </p:sp>
    </p:spTree>
    <p:extLst>
      <p:ext uri="{BB962C8B-B14F-4D97-AF65-F5344CB8AC3E}">
        <p14:creationId xmlns:p14="http://schemas.microsoft.com/office/powerpoint/2010/main" val="2738599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9B708-E987-4DCC-8BEF-7362686010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376F78-CCE2-49AA-B611-BD72006824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526D3C-8DCF-4CF5-A08B-1F4C25490AFF}"/>
              </a:ext>
            </a:extLst>
          </p:cNvPr>
          <p:cNvSpPr>
            <a:spLocks noGrp="1"/>
          </p:cNvSpPr>
          <p:nvPr>
            <p:ph type="dt" sz="half" idx="10"/>
          </p:nvPr>
        </p:nvSpPr>
        <p:spPr/>
        <p:txBody>
          <a:bodyPr/>
          <a:lstStyle/>
          <a:p>
            <a:fld id="{64E4BDE3-878A-4EC2-AC3A-862C25DF15AF}" type="datetimeFigureOut">
              <a:rPr lang="en-US" smtClean="0"/>
              <a:t>4/4/2022</a:t>
            </a:fld>
            <a:endParaRPr lang="en-US"/>
          </a:p>
        </p:txBody>
      </p:sp>
      <p:sp>
        <p:nvSpPr>
          <p:cNvPr id="5" name="Footer Placeholder 4">
            <a:extLst>
              <a:ext uri="{FF2B5EF4-FFF2-40B4-BE49-F238E27FC236}">
                <a16:creationId xmlns:a16="http://schemas.microsoft.com/office/drawing/2014/main" id="{8931AED0-ECB3-4E1D-A635-0BB2BF793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D26EF6-E9B3-417E-A1FD-0B50724F1EED}"/>
              </a:ext>
            </a:extLst>
          </p:cNvPr>
          <p:cNvSpPr>
            <a:spLocks noGrp="1"/>
          </p:cNvSpPr>
          <p:nvPr>
            <p:ph type="sldNum" sz="quarter" idx="12"/>
          </p:nvPr>
        </p:nvSpPr>
        <p:spPr/>
        <p:txBody>
          <a:bodyPr/>
          <a:lstStyle/>
          <a:p>
            <a:fld id="{3591CE04-2295-4F67-92DE-CFF0921FEC03}" type="slidenum">
              <a:rPr lang="en-US" smtClean="0"/>
              <a:t>‹#›</a:t>
            </a:fld>
            <a:endParaRPr lang="en-US"/>
          </a:p>
        </p:txBody>
      </p:sp>
    </p:spTree>
    <p:extLst>
      <p:ext uri="{BB962C8B-B14F-4D97-AF65-F5344CB8AC3E}">
        <p14:creationId xmlns:p14="http://schemas.microsoft.com/office/powerpoint/2010/main" val="1204993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D801D8-15C3-404A-93B0-9B0C985F35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7AE8C2-A42A-4FF8-9DB9-5BC56A8C6E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B3E6F-093C-463D-B131-45730F2F8A7B}"/>
              </a:ext>
            </a:extLst>
          </p:cNvPr>
          <p:cNvSpPr>
            <a:spLocks noGrp="1"/>
          </p:cNvSpPr>
          <p:nvPr>
            <p:ph type="dt" sz="half" idx="10"/>
          </p:nvPr>
        </p:nvSpPr>
        <p:spPr/>
        <p:txBody>
          <a:bodyPr/>
          <a:lstStyle/>
          <a:p>
            <a:fld id="{64E4BDE3-878A-4EC2-AC3A-862C25DF15AF}" type="datetimeFigureOut">
              <a:rPr lang="en-US" smtClean="0"/>
              <a:t>4/4/2022</a:t>
            </a:fld>
            <a:endParaRPr lang="en-US"/>
          </a:p>
        </p:txBody>
      </p:sp>
      <p:sp>
        <p:nvSpPr>
          <p:cNvPr id="5" name="Footer Placeholder 4">
            <a:extLst>
              <a:ext uri="{FF2B5EF4-FFF2-40B4-BE49-F238E27FC236}">
                <a16:creationId xmlns:a16="http://schemas.microsoft.com/office/drawing/2014/main" id="{1B7D6F96-E235-4116-88D3-16553C353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1EB53F-861F-4594-B4CE-135B6EE0944D}"/>
              </a:ext>
            </a:extLst>
          </p:cNvPr>
          <p:cNvSpPr>
            <a:spLocks noGrp="1"/>
          </p:cNvSpPr>
          <p:nvPr>
            <p:ph type="sldNum" sz="quarter" idx="12"/>
          </p:nvPr>
        </p:nvSpPr>
        <p:spPr/>
        <p:txBody>
          <a:bodyPr/>
          <a:lstStyle/>
          <a:p>
            <a:fld id="{3591CE04-2295-4F67-92DE-CFF0921FEC03}" type="slidenum">
              <a:rPr lang="en-US" smtClean="0"/>
              <a:t>‹#›</a:t>
            </a:fld>
            <a:endParaRPr lang="en-US"/>
          </a:p>
        </p:txBody>
      </p:sp>
    </p:spTree>
    <p:extLst>
      <p:ext uri="{BB962C8B-B14F-4D97-AF65-F5344CB8AC3E}">
        <p14:creationId xmlns:p14="http://schemas.microsoft.com/office/powerpoint/2010/main" val="1430238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5482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5207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97950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4306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2650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4297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09622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9712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432D1-6270-4645-BA91-A8FA8ACD4B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2EB29F-A278-4638-8CA6-271D83D755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CD9177-3061-4B4F-B54D-BB3234E55DCC}"/>
              </a:ext>
            </a:extLst>
          </p:cNvPr>
          <p:cNvSpPr>
            <a:spLocks noGrp="1"/>
          </p:cNvSpPr>
          <p:nvPr>
            <p:ph type="dt" sz="half" idx="10"/>
          </p:nvPr>
        </p:nvSpPr>
        <p:spPr/>
        <p:txBody>
          <a:bodyPr/>
          <a:lstStyle/>
          <a:p>
            <a:fld id="{64E4BDE3-878A-4EC2-AC3A-862C25DF15AF}" type="datetimeFigureOut">
              <a:rPr lang="en-US" smtClean="0"/>
              <a:t>4/4/2022</a:t>
            </a:fld>
            <a:endParaRPr lang="en-US"/>
          </a:p>
        </p:txBody>
      </p:sp>
      <p:sp>
        <p:nvSpPr>
          <p:cNvPr id="5" name="Footer Placeholder 4">
            <a:extLst>
              <a:ext uri="{FF2B5EF4-FFF2-40B4-BE49-F238E27FC236}">
                <a16:creationId xmlns:a16="http://schemas.microsoft.com/office/drawing/2014/main" id="{B913763A-4C10-4FE7-81F2-FDB6F105E9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50CB6F-BB4F-45EC-8A9B-226E38DD9323}"/>
              </a:ext>
            </a:extLst>
          </p:cNvPr>
          <p:cNvSpPr>
            <a:spLocks noGrp="1"/>
          </p:cNvSpPr>
          <p:nvPr>
            <p:ph type="sldNum" sz="quarter" idx="12"/>
          </p:nvPr>
        </p:nvSpPr>
        <p:spPr/>
        <p:txBody>
          <a:bodyPr/>
          <a:lstStyle/>
          <a:p>
            <a:fld id="{3591CE04-2295-4F67-92DE-CFF0921FEC03}" type="slidenum">
              <a:rPr lang="en-US" smtClean="0"/>
              <a:t>‹#›</a:t>
            </a:fld>
            <a:endParaRPr lang="en-US"/>
          </a:p>
        </p:txBody>
      </p:sp>
    </p:spTree>
    <p:extLst>
      <p:ext uri="{BB962C8B-B14F-4D97-AF65-F5344CB8AC3E}">
        <p14:creationId xmlns:p14="http://schemas.microsoft.com/office/powerpoint/2010/main" val="17444880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19316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91270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9882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5879F-6413-4491-A287-E2814D97E4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31011F-3A65-4E2B-8973-C5D532A92E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41A920-34C9-4FAF-8786-41FB0E7E422F}"/>
              </a:ext>
            </a:extLst>
          </p:cNvPr>
          <p:cNvSpPr>
            <a:spLocks noGrp="1"/>
          </p:cNvSpPr>
          <p:nvPr>
            <p:ph type="dt" sz="half" idx="10"/>
          </p:nvPr>
        </p:nvSpPr>
        <p:spPr/>
        <p:txBody>
          <a:bodyPr/>
          <a:lstStyle/>
          <a:p>
            <a:fld id="{64E4BDE3-878A-4EC2-AC3A-862C25DF15AF}" type="datetimeFigureOut">
              <a:rPr lang="en-US" smtClean="0"/>
              <a:t>4/4/2022</a:t>
            </a:fld>
            <a:endParaRPr lang="en-US"/>
          </a:p>
        </p:txBody>
      </p:sp>
      <p:sp>
        <p:nvSpPr>
          <p:cNvPr id="5" name="Footer Placeholder 4">
            <a:extLst>
              <a:ext uri="{FF2B5EF4-FFF2-40B4-BE49-F238E27FC236}">
                <a16:creationId xmlns:a16="http://schemas.microsoft.com/office/drawing/2014/main" id="{94AC2CA7-C887-4F67-ADBA-0EDD5B80F0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CE9033-E0F9-41FC-A3BD-168EB87A7654}"/>
              </a:ext>
            </a:extLst>
          </p:cNvPr>
          <p:cNvSpPr>
            <a:spLocks noGrp="1"/>
          </p:cNvSpPr>
          <p:nvPr>
            <p:ph type="sldNum" sz="quarter" idx="12"/>
          </p:nvPr>
        </p:nvSpPr>
        <p:spPr/>
        <p:txBody>
          <a:bodyPr/>
          <a:lstStyle/>
          <a:p>
            <a:fld id="{3591CE04-2295-4F67-92DE-CFF0921FEC03}" type="slidenum">
              <a:rPr lang="en-US" smtClean="0"/>
              <a:t>‹#›</a:t>
            </a:fld>
            <a:endParaRPr lang="en-US"/>
          </a:p>
        </p:txBody>
      </p:sp>
    </p:spTree>
    <p:extLst>
      <p:ext uri="{BB962C8B-B14F-4D97-AF65-F5344CB8AC3E}">
        <p14:creationId xmlns:p14="http://schemas.microsoft.com/office/powerpoint/2010/main" val="2881347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BAF2A-05B1-4A4C-93A1-9F12215FE4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791989-9F1B-4DD3-B003-0E41EBA74A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B823E2-157F-4EDF-BD7C-9716D314AE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BDBE4B-9041-47C3-BC93-1DF4868E7962}"/>
              </a:ext>
            </a:extLst>
          </p:cNvPr>
          <p:cNvSpPr>
            <a:spLocks noGrp="1"/>
          </p:cNvSpPr>
          <p:nvPr>
            <p:ph type="dt" sz="half" idx="10"/>
          </p:nvPr>
        </p:nvSpPr>
        <p:spPr/>
        <p:txBody>
          <a:bodyPr/>
          <a:lstStyle/>
          <a:p>
            <a:fld id="{64E4BDE3-878A-4EC2-AC3A-862C25DF15AF}" type="datetimeFigureOut">
              <a:rPr lang="en-US" smtClean="0"/>
              <a:t>4/4/2022</a:t>
            </a:fld>
            <a:endParaRPr lang="en-US"/>
          </a:p>
        </p:txBody>
      </p:sp>
      <p:sp>
        <p:nvSpPr>
          <p:cNvPr id="6" name="Footer Placeholder 5">
            <a:extLst>
              <a:ext uri="{FF2B5EF4-FFF2-40B4-BE49-F238E27FC236}">
                <a16:creationId xmlns:a16="http://schemas.microsoft.com/office/drawing/2014/main" id="{663B7718-6C6E-452C-B683-CA079EE528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7A33D1-436E-4E40-8F3D-C1DED3E1BE2F}"/>
              </a:ext>
            </a:extLst>
          </p:cNvPr>
          <p:cNvSpPr>
            <a:spLocks noGrp="1"/>
          </p:cNvSpPr>
          <p:nvPr>
            <p:ph type="sldNum" sz="quarter" idx="12"/>
          </p:nvPr>
        </p:nvSpPr>
        <p:spPr/>
        <p:txBody>
          <a:bodyPr/>
          <a:lstStyle/>
          <a:p>
            <a:fld id="{3591CE04-2295-4F67-92DE-CFF0921FEC03}" type="slidenum">
              <a:rPr lang="en-US" smtClean="0"/>
              <a:t>‹#›</a:t>
            </a:fld>
            <a:endParaRPr lang="en-US"/>
          </a:p>
        </p:txBody>
      </p:sp>
    </p:spTree>
    <p:extLst>
      <p:ext uri="{BB962C8B-B14F-4D97-AF65-F5344CB8AC3E}">
        <p14:creationId xmlns:p14="http://schemas.microsoft.com/office/powerpoint/2010/main" val="3031649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CB02A-3B2F-48EC-943C-B883AD89D1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3BD3DC-9820-44C8-81C9-19A2EF0358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3BF8F3-68B8-4EA9-AB3D-0AE00311F3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FAD61B-A1A9-4D4D-96BF-12822D9D24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EC62B0-55A4-4759-962F-7C8B155D57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825F39-530F-45DC-A448-5ED5B4D3764C}"/>
              </a:ext>
            </a:extLst>
          </p:cNvPr>
          <p:cNvSpPr>
            <a:spLocks noGrp="1"/>
          </p:cNvSpPr>
          <p:nvPr>
            <p:ph type="dt" sz="half" idx="10"/>
          </p:nvPr>
        </p:nvSpPr>
        <p:spPr/>
        <p:txBody>
          <a:bodyPr/>
          <a:lstStyle/>
          <a:p>
            <a:fld id="{64E4BDE3-878A-4EC2-AC3A-862C25DF15AF}" type="datetimeFigureOut">
              <a:rPr lang="en-US" smtClean="0"/>
              <a:t>4/4/2022</a:t>
            </a:fld>
            <a:endParaRPr lang="en-US"/>
          </a:p>
        </p:txBody>
      </p:sp>
      <p:sp>
        <p:nvSpPr>
          <p:cNvPr id="8" name="Footer Placeholder 7">
            <a:extLst>
              <a:ext uri="{FF2B5EF4-FFF2-40B4-BE49-F238E27FC236}">
                <a16:creationId xmlns:a16="http://schemas.microsoft.com/office/drawing/2014/main" id="{0A9E9907-9DD1-451B-930B-BEB5091A83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A7F09A-CEA4-4CB9-AA2A-E3F1851CEBE0}"/>
              </a:ext>
            </a:extLst>
          </p:cNvPr>
          <p:cNvSpPr>
            <a:spLocks noGrp="1"/>
          </p:cNvSpPr>
          <p:nvPr>
            <p:ph type="sldNum" sz="quarter" idx="12"/>
          </p:nvPr>
        </p:nvSpPr>
        <p:spPr/>
        <p:txBody>
          <a:bodyPr/>
          <a:lstStyle/>
          <a:p>
            <a:fld id="{3591CE04-2295-4F67-92DE-CFF0921FEC03}" type="slidenum">
              <a:rPr lang="en-US" smtClean="0"/>
              <a:t>‹#›</a:t>
            </a:fld>
            <a:endParaRPr lang="en-US"/>
          </a:p>
        </p:txBody>
      </p:sp>
    </p:spTree>
    <p:extLst>
      <p:ext uri="{BB962C8B-B14F-4D97-AF65-F5344CB8AC3E}">
        <p14:creationId xmlns:p14="http://schemas.microsoft.com/office/powerpoint/2010/main" val="35008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8505C-47DA-4954-BC77-7297988698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A11E26-C491-45CF-B148-4E10A90E4A2C}"/>
              </a:ext>
            </a:extLst>
          </p:cNvPr>
          <p:cNvSpPr>
            <a:spLocks noGrp="1"/>
          </p:cNvSpPr>
          <p:nvPr>
            <p:ph type="dt" sz="half" idx="10"/>
          </p:nvPr>
        </p:nvSpPr>
        <p:spPr/>
        <p:txBody>
          <a:bodyPr/>
          <a:lstStyle/>
          <a:p>
            <a:fld id="{64E4BDE3-878A-4EC2-AC3A-862C25DF15AF}" type="datetimeFigureOut">
              <a:rPr lang="en-US" smtClean="0"/>
              <a:t>4/4/2022</a:t>
            </a:fld>
            <a:endParaRPr lang="en-US"/>
          </a:p>
        </p:txBody>
      </p:sp>
      <p:sp>
        <p:nvSpPr>
          <p:cNvPr id="4" name="Footer Placeholder 3">
            <a:extLst>
              <a:ext uri="{FF2B5EF4-FFF2-40B4-BE49-F238E27FC236}">
                <a16:creationId xmlns:a16="http://schemas.microsoft.com/office/drawing/2014/main" id="{0BECA214-1032-4194-9117-A1BD3DDD97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54F541-6AD8-4AC3-877F-A7AFE72E3A4F}"/>
              </a:ext>
            </a:extLst>
          </p:cNvPr>
          <p:cNvSpPr>
            <a:spLocks noGrp="1"/>
          </p:cNvSpPr>
          <p:nvPr>
            <p:ph type="sldNum" sz="quarter" idx="12"/>
          </p:nvPr>
        </p:nvSpPr>
        <p:spPr/>
        <p:txBody>
          <a:bodyPr/>
          <a:lstStyle/>
          <a:p>
            <a:fld id="{3591CE04-2295-4F67-92DE-CFF0921FEC03}" type="slidenum">
              <a:rPr lang="en-US" smtClean="0"/>
              <a:t>‹#›</a:t>
            </a:fld>
            <a:endParaRPr lang="en-US"/>
          </a:p>
        </p:txBody>
      </p:sp>
    </p:spTree>
    <p:extLst>
      <p:ext uri="{BB962C8B-B14F-4D97-AF65-F5344CB8AC3E}">
        <p14:creationId xmlns:p14="http://schemas.microsoft.com/office/powerpoint/2010/main" val="233736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E83337-BC6E-4803-A925-37EF498AED18}"/>
              </a:ext>
            </a:extLst>
          </p:cNvPr>
          <p:cNvSpPr>
            <a:spLocks noGrp="1"/>
          </p:cNvSpPr>
          <p:nvPr>
            <p:ph type="dt" sz="half" idx="10"/>
          </p:nvPr>
        </p:nvSpPr>
        <p:spPr/>
        <p:txBody>
          <a:bodyPr/>
          <a:lstStyle/>
          <a:p>
            <a:fld id="{64E4BDE3-878A-4EC2-AC3A-862C25DF15AF}" type="datetimeFigureOut">
              <a:rPr lang="en-US" smtClean="0"/>
              <a:t>4/4/2022</a:t>
            </a:fld>
            <a:endParaRPr lang="en-US"/>
          </a:p>
        </p:txBody>
      </p:sp>
      <p:sp>
        <p:nvSpPr>
          <p:cNvPr id="3" name="Footer Placeholder 2">
            <a:extLst>
              <a:ext uri="{FF2B5EF4-FFF2-40B4-BE49-F238E27FC236}">
                <a16:creationId xmlns:a16="http://schemas.microsoft.com/office/drawing/2014/main" id="{62AC9AF3-80E6-4667-A5FD-C03E742A58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0D79F9-94E6-42FF-BE34-6D5E50E56BC5}"/>
              </a:ext>
            </a:extLst>
          </p:cNvPr>
          <p:cNvSpPr>
            <a:spLocks noGrp="1"/>
          </p:cNvSpPr>
          <p:nvPr>
            <p:ph type="sldNum" sz="quarter" idx="12"/>
          </p:nvPr>
        </p:nvSpPr>
        <p:spPr/>
        <p:txBody>
          <a:bodyPr/>
          <a:lstStyle/>
          <a:p>
            <a:fld id="{3591CE04-2295-4F67-92DE-CFF0921FEC03}" type="slidenum">
              <a:rPr lang="en-US" smtClean="0"/>
              <a:t>‹#›</a:t>
            </a:fld>
            <a:endParaRPr lang="en-US"/>
          </a:p>
        </p:txBody>
      </p:sp>
    </p:spTree>
    <p:extLst>
      <p:ext uri="{BB962C8B-B14F-4D97-AF65-F5344CB8AC3E}">
        <p14:creationId xmlns:p14="http://schemas.microsoft.com/office/powerpoint/2010/main" val="813672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862BB-45B7-47D4-9C72-A6183D43A3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25B88D-93EF-48E3-95DC-A2ED40698B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885CFC-B79D-4F37-ABD8-A179EC58B8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7171B3-8B60-45B7-AA52-9790D55394CD}"/>
              </a:ext>
            </a:extLst>
          </p:cNvPr>
          <p:cNvSpPr>
            <a:spLocks noGrp="1"/>
          </p:cNvSpPr>
          <p:nvPr>
            <p:ph type="dt" sz="half" idx="10"/>
          </p:nvPr>
        </p:nvSpPr>
        <p:spPr/>
        <p:txBody>
          <a:bodyPr/>
          <a:lstStyle/>
          <a:p>
            <a:fld id="{64E4BDE3-878A-4EC2-AC3A-862C25DF15AF}" type="datetimeFigureOut">
              <a:rPr lang="en-US" smtClean="0"/>
              <a:t>4/4/2022</a:t>
            </a:fld>
            <a:endParaRPr lang="en-US"/>
          </a:p>
        </p:txBody>
      </p:sp>
      <p:sp>
        <p:nvSpPr>
          <p:cNvPr id="6" name="Footer Placeholder 5">
            <a:extLst>
              <a:ext uri="{FF2B5EF4-FFF2-40B4-BE49-F238E27FC236}">
                <a16:creationId xmlns:a16="http://schemas.microsoft.com/office/drawing/2014/main" id="{475D7613-60EE-4B10-8BD6-A7C5D1CE51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F2C0E6-869F-426A-8D7E-1D551BCAFD20}"/>
              </a:ext>
            </a:extLst>
          </p:cNvPr>
          <p:cNvSpPr>
            <a:spLocks noGrp="1"/>
          </p:cNvSpPr>
          <p:nvPr>
            <p:ph type="sldNum" sz="quarter" idx="12"/>
          </p:nvPr>
        </p:nvSpPr>
        <p:spPr/>
        <p:txBody>
          <a:bodyPr/>
          <a:lstStyle/>
          <a:p>
            <a:fld id="{3591CE04-2295-4F67-92DE-CFF0921FEC03}" type="slidenum">
              <a:rPr lang="en-US" smtClean="0"/>
              <a:t>‹#›</a:t>
            </a:fld>
            <a:endParaRPr lang="en-US"/>
          </a:p>
        </p:txBody>
      </p:sp>
    </p:spTree>
    <p:extLst>
      <p:ext uri="{BB962C8B-B14F-4D97-AF65-F5344CB8AC3E}">
        <p14:creationId xmlns:p14="http://schemas.microsoft.com/office/powerpoint/2010/main" val="2140270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67C4-E0A3-46F1-9BC3-1F67FB7B57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FA1188-A998-4E07-A1F1-3C40404B5B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7A0FA3-28AC-4926-8C9E-BF1A6B57D7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2F2AF3-B5A3-48CE-BF79-4228E75099E5}"/>
              </a:ext>
            </a:extLst>
          </p:cNvPr>
          <p:cNvSpPr>
            <a:spLocks noGrp="1"/>
          </p:cNvSpPr>
          <p:nvPr>
            <p:ph type="dt" sz="half" idx="10"/>
          </p:nvPr>
        </p:nvSpPr>
        <p:spPr/>
        <p:txBody>
          <a:bodyPr/>
          <a:lstStyle/>
          <a:p>
            <a:fld id="{64E4BDE3-878A-4EC2-AC3A-862C25DF15AF}" type="datetimeFigureOut">
              <a:rPr lang="en-US" smtClean="0"/>
              <a:t>4/4/2022</a:t>
            </a:fld>
            <a:endParaRPr lang="en-US"/>
          </a:p>
        </p:txBody>
      </p:sp>
      <p:sp>
        <p:nvSpPr>
          <p:cNvPr id="6" name="Footer Placeholder 5">
            <a:extLst>
              <a:ext uri="{FF2B5EF4-FFF2-40B4-BE49-F238E27FC236}">
                <a16:creationId xmlns:a16="http://schemas.microsoft.com/office/drawing/2014/main" id="{A683E199-C313-4D72-9C56-CF3E42E343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BFF0FB-FC6C-43D0-87BA-DF244040304F}"/>
              </a:ext>
            </a:extLst>
          </p:cNvPr>
          <p:cNvSpPr>
            <a:spLocks noGrp="1"/>
          </p:cNvSpPr>
          <p:nvPr>
            <p:ph type="sldNum" sz="quarter" idx="12"/>
          </p:nvPr>
        </p:nvSpPr>
        <p:spPr/>
        <p:txBody>
          <a:bodyPr/>
          <a:lstStyle/>
          <a:p>
            <a:fld id="{3591CE04-2295-4F67-92DE-CFF0921FEC03}" type="slidenum">
              <a:rPr lang="en-US" smtClean="0"/>
              <a:t>‹#›</a:t>
            </a:fld>
            <a:endParaRPr lang="en-US"/>
          </a:p>
        </p:txBody>
      </p:sp>
    </p:spTree>
    <p:extLst>
      <p:ext uri="{BB962C8B-B14F-4D97-AF65-F5344CB8AC3E}">
        <p14:creationId xmlns:p14="http://schemas.microsoft.com/office/powerpoint/2010/main" val="2929200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9E1A93-AF2A-4E86-83F9-7BEF1A8817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5AC6B3-0830-4240-BB9E-16177C8C45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6FC9BD-A3BA-4D2F-AA14-E643AF260A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4BDE3-878A-4EC2-AC3A-862C25DF15AF}" type="datetimeFigureOut">
              <a:rPr lang="en-US" smtClean="0"/>
              <a:t>4/4/2022</a:t>
            </a:fld>
            <a:endParaRPr lang="en-US"/>
          </a:p>
        </p:txBody>
      </p:sp>
      <p:sp>
        <p:nvSpPr>
          <p:cNvPr id="5" name="Footer Placeholder 4">
            <a:extLst>
              <a:ext uri="{FF2B5EF4-FFF2-40B4-BE49-F238E27FC236}">
                <a16:creationId xmlns:a16="http://schemas.microsoft.com/office/drawing/2014/main" id="{0960CF90-2E12-4305-A274-A6A75DF58A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1C746F-266E-47E4-AE76-AA1FBB0D8C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91CE04-2295-4F67-92DE-CFF0921FEC03}" type="slidenum">
              <a:rPr lang="en-US" smtClean="0"/>
              <a:t>‹#›</a:t>
            </a:fld>
            <a:endParaRPr lang="en-US"/>
          </a:p>
        </p:txBody>
      </p:sp>
    </p:spTree>
    <p:extLst>
      <p:ext uri="{BB962C8B-B14F-4D97-AF65-F5344CB8AC3E}">
        <p14:creationId xmlns:p14="http://schemas.microsoft.com/office/powerpoint/2010/main" val="181827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4/4/2022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475062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8" Type="http://schemas.openxmlformats.org/officeDocument/2006/relationships/hyperlink" Target="mailto:financiranje@sid.si" TargetMode="External"/><Relationship Id="rId13" Type="http://schemas.openxmlformats.org/officeDocument/2006/relationships/hyperlink" Target="http://www.skladiskladov.si/" TargetMode="External"/><Relationship Id="rId3" Type="http://schemas.openxmlformats.org/officeDocument/2006/relationships/image" Target="../media/image1.png"/><Relationship Id="rId7" Type="http://schemas.openxmlformats.org/officeDocument/2006/relationships/image" Target="../media/image27.svg"/><Relationship Id="rId12" Type="http://schemas.openxmlformats.org/officeDocument/2006/relationships/hyperlink" Target="http://www.sid.si/" TargetMode="External"/><Relationship Id="rId2"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image" Target="../media/image26.png"/><Relationship Id="rId11" Type="http://schemas.openxmlformats.org/officeDocument/2006/relationships/image" Target="../media/image29.svg"/><Relationship Id="rId5" Type="http://schemas.openxmlformats.org/officeDocument/2006/relationships/image" Target="../media/image25.sv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hyperlink" Target="mailto:zavarovanje@sid.si"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467D"/>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8790407" y="5792103"/>
            <a:ext cx="2772763" cy="512961"/>
          </a:xfrm>
          <a:prstGeom prst="rect">
            <a:avLst/>
          </a:prstGeom>
        </p:spPr>
      </p:pic>
      <p:sp>
        <p:nvSpPr>
          <p:cNvPr id="17" name="TextBox 17"/>
          <p:cNvSpPr txBox="1"/>
          <p:nvPr/>
        </p:nvSpPr>
        <p:spPr>
          <a:xfrm>
            <a:off x="697656" y="2813447"/>
            <a:ext cx="10255431" cy="1661993"/>
          </a:xfrm>
          <a:prstGeom prst="rect">
            <a:avLst/>
          </a:prstGeom>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8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Lastniško in dolžniško financiranje ter zavarovanje prek</a:t>
            </a:r>
            <a:r>
              <a:rPr kumimoji="0" lang="sl-SI" sz="3600" b="1" i="0" u="none" strike="noStrike" kern="1200" cap="none" spc="-8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sv-SE" sz="3600" b="1" i="0" u="none" strike="noStrike" kern="1200" cap="none" spc="-8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SID banke za mala in srednje velika podjetja</a:t>
            </a:r>
            <a:endParaRPr kumimoji="0" lang="sl-SI" sz="3600" b="1" i="0" u="none" strike="noStrike" kern="1200" cap="none" spc="-8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TextBox 18"/>
          <p:cNvSpPr txBox="1"/>
          <p:nvPr/>
        </p:nvSpPr>
        <p:spPr>
          <a:xfrm>
            <a:off x="697656" y="5453484"/>
            <a:ext cx="7766231" cy="851580"/>
          </a:xfrm>
          <a:prstGeom prst="rect">
            <a:avLst/>
          </a:prstGeom>
        </p:spPr>
        <p:txBody>
          <a:bodyPr wrap="square" lIns="0" tIns="0" rIns="0" bIns="0" rtlCol="0" anchor="t">
            <a:spAutoFit/>
          </a:bodyPr>
          <a:lstStyle/>
          <a:p>
            <a:pPr marL="0" marR="0" lvl="0" indent="0" algn="l" defTabSz="609630" rtl="0" eaLnBrk="1" fontAlgn="auto" latinLnBrk="0" hangingPunct="1">
              <a:lnSpc>
                <a:spcPct val="150000"/>
              </a:lnSpc>
              <a:spcBef>
                <a:spcPts val="0"/>
              </a:spcBef>
              <a:spcAft>
                <a:spcPts val="0"/>
              </a:spcAft>
              <a:buClrTx/>
              <a:buSzTx/>
              <a:buFontTx/>
              <a:buNone/>
              <a:tabLst/>
              <a:defRPr/>
            </a:pPr>
            <a:r>
              <a:rPr kumimoji="0" lang="sl-SI" sz="20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mag. Damijan Dolinar, CFA, predsednik uprave</a:t>
            </a:r>
          </a:p>
          <a:p>
            <a:pPr marL="0" marR="0" lvl="0" indent="0" algn="l" defTabSz="609630" rtl="0" eaLnBrk="1" fontAlgn="auto" latinLnBrk="0" hangingPunct="1">
              <a:lnSpc>
                <a:spcPct val="100000"/>
              </a:lnSpc>
              <a:spcBef>
                <a:spcPts val="800"/>
              </a:spcBef>
              <a:spcAft>
                <a:spcPts val="0"/>
              </a:spcAft>
              <a:buClrTx/>
              <a:buSzTx/>
              <a:buFontTx/>
              <a:buNone/>
              <a:tabLst/>
              <a:defRPr/>
            </a:pPr>
            <a:r>
              <a:rPr kumimoji="0" lang="sl-SI" sz="1867" b="0"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9. konferenca MSP, 7. april 2022, Vransko</a:t>
            </a:r>
          </a:p>
        </p:txBody>
      </p:sp>
      <p:pic>
        <p:nvPicPr>
          <p:cNvPr id="8" name="Picture 8">
            <a:extLst>
              <a:ext uri="{FF2B5EF4-FFF2-40B4-BE49-F238E27FC236}">
                <a16:creationId xmlns:a16="http://schemas.microsoft.com/office/drawing/2014/main" id="{B22EFF46-D72A-4FFC-9A08-6EFE4A2B817B}"/>
              </a:ext>
            </a:extLst>
          </p:cNvPr>
          <p:cNvPicPr>
            <a:picLocks noChangeAspect="1"/>
          </p:cNvPicPr>
          <p:nvPr/>
        </p:nvPicPr>
        <p:blipFill rotWithShape="1">
          <a:blip r:embed="rId3"/>
          <a:srcRect l="771" r="9605"/>
          <a:stretch/>
        </p:blipFill>
        <p:spPr>
          <a:xfrm>
            <a:off x="1" y="0"/>
            <a:ext cx="2657951" cy="1972209"/>
          </a:xfrm>
          <a:prstGeom prst="rect">
            <a:avLst/>
          </a:prstGeom>
        </p:spPr>
      </p:pic>
      <p:sp>
        <p:nvSpPr>
          <p:cNvPr id="10" name="Rectangle 9">
            <a:extLst>
              <a:ext uri="{FF2B5EF4-FFF2-40B4-BE49-F238E27FC236}">
                <a16:creationId xmlns:a16="http://schemas.microsoft.com/office/drawing/2014/main" id="{4963BE9B-9193-4589-8DAB-6B1AB347DAA6}"/>
              </a:ext>
            </a:extLst>
          </p:cNvPr>
          <p:cNvSpPr/>
          <p:nvPr/>
        </p:nvSpPr>
        <p:spPr>
          <a:xfrm>
            <a:off x="11511" y="1893713"/>
            <a:ext cx="12180488" cy="3383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sl-SI" sz="1100" b="0" i="0" u="none" strike="noStrike" kern="1200" cap="none" spc="0" normalizeH="0" baseline="0" noProof="0" dirty="0">
                <a:ln>
                  <a:noFill/>
                </a:ln>
                <a:solidFill>
                  <a:prstClr val="black"/>
                </a:solidFill>
                <a:effectLst/>
                <a:uLnTx/>
                <a:uFillTx/>
                <a:latin typeface="Calibri"/>
                <a:ea typeface="+mn-ea"/>
                <a:cs typeface="+mn-cs"/>
              </a:rPr>
              <a:t>                </a:t>
            </a:r>
            <a:r>
              <a:rPr kumimoji="0" lang="sl-SI"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Vrtec Kamnitnik 	                                Pipistrel	                      Triangel </a:t>
            </a:r>
            <a:r>
              <a:rPr kumimoji="0" lang="sl-SI" sz="12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Boutique</a:t>
            </a:r>
            <a:r>
              <a:rPr kumimoji="0" lang="sl-SI"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Hotel	      Čokoladni atelje Dobnik	               Matica MB     </a:t>
            </a:r>
            <a:r>
              <a:rPr kumimoji="0" lang="sl-SI" sz="1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sl-SI" sz="11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1" name="Picture 10" descr="A picture containing snow, outdoor, sky, house&#10;&#10;Description automatically generated">
            <a:extLst>
              <a:ext uri="{FF2B5EF4-FFF2-40B4-BE49-F238E27FC236}">
                <a16:creationId xmlns:a16="http://schemas.microsoft.com/office/drawing/2014/main" id="{F95E260B-4220-457F-A5D4-975975891024}"/>
              </a:ext>
            </a:extLst>
          </p:cNvPr>
          <p:cNvPicPr>
            <a:picLocks noChangeAspect="1"/>
          </p:cNvPicPr>
          <p:nvPr/>
        </p:nvPicPr>
        <p:blipFill rotWithShape="1">
          <a:blip r:embed="rId4">
            <a:extLst>
              <a:ext uri="{28A0092B-C50C-407E-A947-70E740481C1C}">
                <a14:useLocalDpi xmlns:a14="http://schemas.microsoft.com/office/drawing/2010/main" val="0"/>
              </a:ext>
            </a:extLst>
          </a:blip>
          <a:srcRect l="13626" t="3583"/>
          <a:stretch/>
        </p:blipFill>
        <p:spPr>
          <a:xfrm>
            <a:off x="4974336" y="0"/>
            <a:ext cx="2587429" cy="1884512"/>
          </a:xfrm>
          <a:prstGeom prst="rect">
            <a:avLst/>
          </a:prstGeom>
        </p:spPr>
      </p:pic>
      <p:pic>
        <p:nvPicPr>
          <p:cNvPr id="5" name="Picture 4" descr="A picture containing plane, outdoor, sky, airplane&#10;&#10;Description automatically generated">
            <a:extLst>
              <a:ext uri="{FF2B5EF4-FFF2-40B4-BE49-F238E27FC236}">
                <a16:creationId xmlns:a16="http://schemas.microsoft.com/office/drawing/2014/main" id="{BC270E23-4BD5-4EAE-8AEB-7A4CCB02A687}"/>
              </a:ext>
            </a:extLst>
          </p:cNvPr>
          <p:cNvPicPr>
            <a:picLocks noChangeAspect="1"/>
          </p:cNvPicPr>
          <p:nvPr/>
        </p:nvPicPr>
        <p:blipFill rotWithShape="1">
          <a:blip r:embed="rId5">
            <a:extLst>
              <a:ext uri="{28A0092B-C50C-407E-A947-70E740481C1C}">
                <a14:useLocalDpi xmlns:a14="http://schemas.microsoft.com/office/drawing/2010/main" val="0"/>
              </a:ext>
            </a:extLst>
          </a:blip>
          <a:srcRect l="2258" r="6575"/>
          <a:stretch/>
        </p:blipFill>
        <p:spPr>
          <a:xfrm>
            <a:off x="2386907" y="0"/>
            <a:ext cx="2587430" cy="1881931"/>
          </a:xfrm>
          <a:prstGeom prst="rect">
            <a:avLst/>
          </a:prstGeom>
        </p:spPr>
      </p:pic>
      <p:pic>
        <p:nvPicPr>
          <p:cNvPr id="1026" name="Picture 2" descr="ODPRTO - Trgovine &amp;amp;amp; storitve">
            <a:extLst>
              <a:ext uri="{FF2B5EF4-FFF2-40B4-BE49-F238E27FC236}">
                <a16:creationId xmlns:a16="http://schemas.microsoft.com/office/drawing/2014/main" id="{40731A2C-1DBE-442E-AE01-3691DD8D8A1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4158"/>
          <a:stretch/>
        </p:blipFill>
        <p:spPr bwMode="auto">
          <a:xfrm>
            <a:off x="7487436" y="-2581"/>
            <a:ext cx="2195322" cy="18845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text, outdoor&#10;&#10;Description automatically generated">
            <a:extLst>
              <a:ext uri="{FF2B5EF4-FFF2-40B4-BE49-F238E27FC236}">
                <a16:creationId xmlns:a16="http://schemas.microsoft.com/office/drawing/2014/main" id="{0914984F-89FF-4083-8EBE-E477E9BFF6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2758" y="0"/>
            <a:ext cx="2509241" cy="188193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1415653"/>
            <a:chOff x="0" y="0"/>
            <a:chExt cx="6252776" cy="718313"/>
          </a:xfrm>
          <a:solidFill>
            <a:srgbClr val="00467D"/>
          </a:solidFill>
        </p:grpSpPr>
        <p:sp>
          <p:nvSpPr>
            <p:cNvPr id="3" name="Freeform 3"/>
            <p:cNvSpPr/>
            <p:nvPr/>
          </p:nvSpPr>
          <p:spPr>
            <a:xfrm>
              <a:off x="0" y="0"/>
              <a:ext cx="6252775" cy="718313"/>
            </a:xfrm>
            <a:custGeom>
              <a:avLst/>
              <a:gdLst/>
              <a:ahLst/>
              <a:cxnLst/>
              <a:rect l="l" t="t" r="r" b="b"/>
              <a:pathLst>
                <a:path w="6252775" h="718313">
                  <a:moveTo>
                    <a:pt x="0" y="0"/>
                  </a:moveTo>
                  <a:lnTo>
                    <a:pt x="6252775" y="0"/>
                  </a:lnTo>
                  <a:lnTo>
                    <a:pt x="6252775" y="718313"/>
                  </a:lnTo>
                  <a:lnTo>
                    <a:pt x="0" y="718313"/>
                  </a:lnTo>
                  <a:close/>
                </a:path>
              </a:pathLst>
            </a:custGeom>
            <a:grpFill/>
          </p:spPr>
        </p:sp>
      </p:grpSp>
      <p:grpSp>
        <p:nvGrpSpPr>
          <p:cNvPr id="5" name="Group 5"/>
          <p:cNvGrpSpPr/>
          <p:nvPr/>
        </p:nvGrpSpPr>
        <p:grpSpPr>
          <a:xfrm>
            <a:off x="625642" y="502641"/>
            <a:ext cx="10728898" cy="786676"/>
            <a:chOff x="-46414" y="544821"/>
            <a:chExt cx="8277699" cy="1573352"/>
          </a:xfrm>
        </p:grpSpPr>
        <p:sp>
          <p:nvSpPr>
            <p:cNvPr id="6" name="TextBox 6"/>
            <p:cNvSpPr txBox="1"/>
            <p:nvPr/>
          </p:nvSpPr>
          <p:spPr>
            <a:xfrm>
              <a:off x="0" y="1727937"/>
              <a:ext cx="8231285" cy="390236"/>
            </a:xfrm>
            <a:prstGeom prst="rect">
              <a:avLst/>
            </a:prstGeom>
          </p:spPr>
          <p:txBody>
            <a:bodyPr lIns="0" tIns="0" rIns="0" bIns="0" rtlCol="0" anchor="t">
              <a:spAutoFit/>
            </a:bodyPr>
            <a:lstStyle/>
            <a:p>
              <a:pPr marL="0" marR="0" lvl="0" indent="0" algn="l" defTabSz="609630" rtl="0" eaLnBrk="1" fontAlgn="auto" latinLnBrk="0" hangingPunct="1">
                <a:lnSpc>
                  <a:spcPts val="1680"/>
                </a:lnSpc>
                <a:spcBef>
                  <a:spcPct val="0"/>
                </a:spcBef>
                <a:spcAft>
                  <a:spcPts val="0"/>
                </a:spcAft>
                <a:buClrTx/>
                <a:buSzTx/>
                <a:buFontTx/>
                <a:buNone/>
                <a:tabLst/>
                <a:defRPr/>
              </a:pPr>
              <a:endParaRPr kumimoji="0" lang="sl-SI"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TextBox 7"/>
            <p:cNvSpPr txBox="1"/>
            <p:nvPr/>
          </p:nvSpPr>
          <p:spPr>
            <a:xfrm>
              <a:off x="-46414" y="544821"/>
              <a:ext cx="8231285" cy="820738"/>
            </a:xfrm>
            <a:prstGeom prst="rect">
              <a:avLst/>
            </a:prstGeom>
          </p:spPr>
          <p:txBody>
            <a:bodyPr lIns="0" tIns="0" rIns="0" bIns="0" rtlCol="0" anchor="t">
              <a:spAutoFit/>
            </a:bodyPr>
            <a:lstStyle/>
            <a:p>
              <a:pPr marL="0" marR="0" lvl="0" indent="0" algn="l" defTabSz="609630" rtl="0" eaLnBrk="1" fontAlgn="auto" latinLnBrk="0" hangingPunct="1">
                <a:lnSpc>
                  <a:spcPts val="3206"/>
                </a:lnSpc>
                <a:spcBef>
                  <a:spcPct val="0"/>
                </a:spcBef>
                <a:spcAft>
                  <a:spcPts val="0"/>
                </a:spcAft>
                <a:buClrTx/>
                <a:buSzTx/>
                <a:buFontTx/>
                <a:buNone/>
                <a:tabLst/>
                <a:defRPr/>
              </a:pPr>
              <a:r>
                <a:rPr lang="sl-SI" sz="3000" b="1" spc="-73" dirty="0">
                  <a:solidFill>
                    <a:srgbClr val="FFFFFF"/>
                  </a:solidFill>
                  <a:latin typeface="Tahoma" panose="020B0604030504040204" pitchFamily="34" charset="0"/>
                  <a:ea typeface="Tahoma" panose="020B0604030504040204" pitchFamily="34" charset="0"/>
                  <a:cs typeface="Tahoma" panose="020B0604030504040204" pitchFamily="34" charset="0"/>
                </a:rPr>
                <a:t>Aktualni programi financiranja pri SID banki</a:t>
              </a:r>
              <a:endParaRPr kumimoji="0" lang="sl-SI" sz="3000" b="1" i="0" u="none" strike="noStrike" kern="1200" cap="none" spc="-73"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1" name="TextBox 10">
            <a:extLst>
              <a:ext uri="{FF2B5EF4-FFF2-40B4-BE49-F238E27FC236}">
                <a16:creationId xmlns:a16="http://schemas.microsoft.com/office/drawing/2014/main" id="{33E27B16-7A8F-41D3-991D-0066C0ACE2CE}"/>
              </a:ext>
            </a:extLst>
          </p:cNvPr>
          <p:cNvSpPr txBox="1"/>
          <p:nvPr/>
        </p:nvSpPr>
        <p:spPr>
          <a:xfrm>
            <a:off x="685800" y="1581143"/>
            <a:ext cx="11139256" cy="46782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1" i="0" u="none" strike="noStrike" kern="1200" cap="none" spc="0" normalizeH="0" baseline="0" noProof="0" dirty="0">
                <a:ln>
                  <a:noFill/>
                </a:ln>
                <a:solidFill>
                  <a:srgbClr val="00467D"/>
                </a:solidFill>
                <a:effectLst/>
                <a:uLnTx/>
                <a:uFillTx/>
                <a:latin typeface="tahoma"/>
                <a:ea typeface="+mn-ea"/>
                <a:cs typeface="+mn-cs"/>
              </a:rPr>
              <a:t>1. Financiranje podjetij vseh velikosti za obratna sredstva (OSN) in naložbe z možnostjo jamstva Panevropskega garancijskega sklada (EGF)</a:t>
            </a:r>
            <a:endParaRPr kumimoji="0" lang="sl-SI" sz="1800" b="0" i="0" u="none" strike="noStrike" kern="1200" cap="none" spc="0" normalizeH="0" baseline="0" noProof="0" dirty="0">
              <a:ln>
                <a:noFill/>
              </a:ln>
              <a:solidFill>
                <a:srgbClr val="00467D"/>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800" b="1" i="0" u="none" strike="noStrike" kern="1200" cap="none" spc="0" normalizeH="0" baseline="0" noProof="0" dirty="0">
                <a:ln>
                  <a:noFill/>
                </a:ln>
                <a:solidFill>
                  <a:srgbClr val="00467D"/>
                </a:solidFill>
                <a:effectLst/>
                <a:uLnTx/>
                <a:uFillTx/>
                <a:latin typeface="tahoma"/>
                <a:ea typeface="+mn-ea"/>
                <a:cs typeface="+mn-cs"/>
              </a:rPr>
              <a:t>Z jamstvom: </a:t>
            </a:r>
            <a:r>
              <a:rPr kumimoji="0" lang="sl-SI" sz="1800" b="0" i="0" u="none" strike="noStrike" kern="1200" cap="none" spc="0" normalizeH="0" baseline="0" noProof="0" dirty="0">
                <a:ln>
                  <a:noFill/>
                </a:ln>
                <a:effectLst/>
                <a:uLnTx/>
                <a:uFillTx/>
                <a:latin typeface="tahoma"/>
                <a:ea typeface="+mn-ea"/>
                <a:cs typeface="+mn-cs"/>
              </a:rPr>
              <a:t>posojila do 2.571.000 € z ročnostjo od 1 do 12 let, tudi brez dodatnih zavarovanj.</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800" b="1" i="0" u="none" strike="noStrike" kern="1200" cap="none" spc="0" normalizeH="0" baseline="0" noProof="0" dirty="0">
                <a:ln>
                  <a:noFill/>
                </a:ln>
                <a:solidFill>
                  <a:srgbClr val="00467D"/>
                </a:solidFill>
                <a:effectLst/>
                <a:uLnTx/>
                <a:uFillTx/>
                <a:latin typeface="tahoma"/>
                <a:ea typeface="+mn-ea"/>
                <a:cs typeface="+mn-cs"/>
              </a:rPr>
              <a:t>Brez jamstva:</a:t>
            </a:r>
            <a:r>
              <a:rPr kumimoji="0" lang="sl-SI" sz="1800" b="0" i="0" u="none" strike="noStrike" kern="1200" cap="none" spc="0" normalizeH="0" baseline="0" noProof="0" dirty="0">
                <a:ln>
                  <a:noFill/>
                </a:ln>
                <a:solidFill>
                  <a:srgbClr val="00467D"/>
                </a:solidFill>
                <a:effectLst/>
                <a:uLnTx/>
                <a:uFillTx/>
                <a:latin typeface="tahoma"/>
                <a:ea typeface="+mn-ea"/>
                <a:cs typeface="+mn-cs"/>
              </a:rPr>
              <a:t> </a:t>
            </a:r>
            <a:r>
              <a:rPr kumimoji="0" lang="sl-SI" sz="1800" b="0" i="0" u="none" strike="noStrike" kern="1200" cap="none" spc="0" normalizeH="0" baseline="0" noProof="0" dirty="0">
                <a:ln>
                  <a:noFill/>
                </a:ln>
                <a:effectLst/>
                <a:uLnTx/>
                <a:uFillTx/>
                <a:latin typeface="tahoma"/>
                <a:ea typeface="+mn-ea"/>
                <a:cs typeface="+mn-cs"/>
              </a:rPr>
              <a:t>najvišji znesek posojila odvisen od uporabljenih pravil o državni pomoči, ročnost od 1 do 20 let, sprejemljive vse vrste zavarovanj.</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800" b="0" i="0" u="none" strike="noStrike" kern="1200" cap="none" spc="0" normalizeH="0" baseline="0" noProof="0" dirty="0">
                <a:ln>
                  <a:noFill/>
                </a:ln>
                <a:effectLst/>
                <a:uLnTx/>
                <a:uFillTx/>
                <a:latin typeface="tahoma"/>
                <a:ea typeface="+mn-ea"/>
                <a:cs typeface="+mn-cs"/>
              </a:rPr>
              <a:t>Jamstvo Panevropskega garancijskega sklada omogoča podjetjem nižje obrestne mere kredita in pridobitev kredita tudi brez dodatnih zavarovanj. </a:t>
            </a:r>
          </a:p>
          <a:p>
            <a:pPr marR="0" lvl="0" algn="l" defTabSz="914400" rtl="0" eaLnBrk="1" fontAlgn="auto" latinLnBrk="0" hangingPunct="1">
              <a:lnSpc>
                <a:spcPct val="100000"/>
              </a:lnSpc>
              <a:spcBef>
                <a:spcPts val="0"/>
              </a:spcBef>
              <a:spcAft>
                <a:spcPts val="0"/>
              </a:spcAft>
              <a:buClrTx/>
              <a:buSzTx/>
              <a:tabLst/>
              <a:defRPr/>
            </a:pPr>
            <a:endParaRPr kumimoji="0" lang="sl-SI" sz="1000" b="0" i="0" u="none" strike="noStrike" kern="1200" cap="none" spc="0" normalizeH="0" baseline="0" noProof="0" dirty="0">
              <a:ln>
                <a:noFill/>
              </a:ln>
              <a:solidFill>
                <a:srgbClr val="00467D"/>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1" i="0" u="none" strike="noStrike" kern="1200" cap="none" spc="0" normalizeH="0" baseline="0" noProof="0" dirty="0">
                <a:ln>
                  <a:noFill/>
                </a:ln>
                <a:solidFill>
                  <a:srgbClr val="00467D"/>
                </a:solidFill>
                <a:effectLst/>
                <a:uLnTx/>
                <a:uFillTx/>
                <a:latin typeface="tahoma"/>
                <a:ea typeface="+mn-ea"/>
                <a:cs typeface="+mn-cs"/>
              </a:rPr>
              <a:t>2. Financiranje naložbenih projektov, ki prispevajo k prehodu v krožno gospodarstvo (NALOŽBE 3) </a:t>
            </a:r>
            <a:r>
              <a:rPr kumimoji="0" lang="sl-SI" sz="1600" b="0" i="0" u="none" strike="noStrike" kern="1200" cap="none" spc="0" normalizeH="0" baseline="0" noProof="0" dirty="0">
                <a:ln>
                  <a:noFill/>
                </a:ln>
                <a:effectLst/>
                <a:uLnTx/>
                <a:uFillTx/>
                <a:latin typeface="tahoma"/>
                <a:ea typeface="+mn-ea"/>
                <a:cs typeface="+mn-cs"/>
              </a:rPr>
              <a:t>- do 10 mio EUR z ročnostjo od 3 in tudi do 20 let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600" b="0" i="0" u="none" strike="noStrike" kern="1200" cap="none" spc="0" normalizeH="0" baseline="0" noProof="0" dirty="0">
              <a:ln>
                <a:noFill/>
              </a:ln>
              <a:solidFill>
                <a:srgbClr val="00467D"/>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1" i="0" u="none" strike="noStrike" kern="1200" cap="none" spc="0" normalizeH="0" baseline="0" noProof="0" dirty="0">
                <a:ln>
                  <a:noFill/>
                </a:ln>
                <a:solidFill>
                  <a:srgbClr val="00467D"/>
                </a:solidFill>
                <a:effectLst/>
                <a:uLnTx/>
                <a:uFillTx/>
                <a:latin typeface="tahoma"/>
                <a:ea typeface="+mn-ea"/>
                <a:cs typeface="+mn-cs"/>
              </a:rPr>
              <a:t>3. Financiranje tehnološko-razvojnih projektov (RRI 3) </a:t>
            </a:r>
            <a:r>
              <a:rPr kumimoji="0" lang="sl-SI" sz="1600" b="0" i="0" u="none" strike="noStrike" kern="1200" cap="none" spc="0" normalizeH="0" baseline="0" noProof="0" dirty="0">
                <a:ln>
                  <a:noFill/>
                </a:ln>
                <a:effectLst/>
                <a:uLnTx/>
                <a:uFillTx/>
                <a:latin typeface="tahoma"/>
                <a:ea typeface="+mn-ea"/>
                <a:cs typeface="+mn-cs"/>
              </a:rPr>
              <a:t>-</a:t>
            </a:r>
            <a:r>
              <a:rPr kumimoji="0" lang="sl-SI" sz="1600" b="0" i="0" u="none" strike="noStrike" kern="1200" cap="none" spc="0" normalizeH="0" baseline="0" noProof="0" dirty="0">
                <a:ln>
                  <a:noFill/>
                </a:ln>
                <a:solidFill>
                  <a:srgbClr val="00467D"/>
                </a:solidFill>
                <a:effectLst/>
                <a:uLnTx/>
                <a:uFillTx/>
                <a:latin typeface="tahoma"/>
                <a:ea typeface="+mn-ea"/>
                <a:cs typeface="+mn-cs"/>
              </a:rPr>
              <a:t> </a:t>
            </a:r>
            <a:r>
              <a:rPr kumimoji="0" lang="sl-SI" sz="1600" b="0" i="0" u="none" strike="noStrike" kern="1200" cap="none" spc="0" normalizeH="0" baseline="0" noProof="0" dirty="0">
                <a:ln>
                  <a:noFill/>
                </a:ln>
                <a:effectLst/>
                <a:uLnTx/>
                <a:uFillTx/>
                <a:latin typeface="tahoma"/>
                <a:ea typeface="+mn-ea"/>
                <a:cs typeface="+mn-cs"/>
              </a:rPr>
              <a:t>do 15 mio EUR z ročnostjo od 6 in tudi do 12 let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600" b="0" i="0" u="none" strike="noStrike" kern="1200" cap="none" spc="0" normalizeH="0" baseline="0" noProof="0" dirty="0">
              <a:ln>
                <a:noFill/>
              </a:ln>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1" i="0" u="none" strike="noStrike" kern="1200" cap="none" spc="0" normalizeH="0" baseline="0" noProof="0" dirty="0">
                <a:ln>
                  <a:noFill/>
                </a:ln>
                <a:solidFill>
                  <a:srgbClr val="00467D"/>
                </a:solidFill>
                <a:effectLst/>
                <a:uLnTx/>
                <a:uFillTx/>
                <a:latin typeface="tahoma"/>
                <a:ea typeface="+mn-ea"/>
                <a:cs typeface="+mn-cs"/>
              </a:rPr>
              <a:t>4. Financiranje gospodarskih subjektov na področju cestnih prevozov (PROMET1) </a:t>
            </a:r>
            <a:r>
              <a:rPr kumimoji="0" lang="sl-SI" sz="1600" b="0" i="0" u="none" strike="noStrike" kern="1200" cap="none" spc="0" normalizeH="0" baseline="0" noProof="0" dirty="0">
                <a:ln>
                  <a:noFill/>
                </a:ln>
                <a:effectLst/>
                <a:uLnTx/>
                <a:uFillTx/>
                <a:latin typeface="tahoma"/>
                <a:ea typeface="+mn-ea"/>
                <a:cs typeface="+mn-cs"/>
              </a:rPr>
              <a:t>- do 800.000 € za prevoznike na področju mestnega ali medkrajevnega kopenskega, potniškega ali tovornega prometa.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600" b="0" i="0" u="none" strike="noStrike" kern="1200" cap="none" spc="0" normalizeH="0" baseline="0" noProof="0" dirty="0">
              <a:ln>
                <a:noFill/>
              </a:ln>
              <a:solidFill>
                <a:srgbClr val="00467D"/>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1" i="0" u="none" strike="noStrike" kern="1200" cap="none" spc="0" normalizeH="0" baseline="0" noProof="0" dirty="0">
                <a:ln>
                  <a:noFill/>
                </a:ln>
                <a:solidFill>
                  <a:srgbClr val="00467D"/>
                </a:solidFill>
                <a:effectLst/>
                <a:uLnTx/>
                <a:uFillTx/>
                <a:latin typeface="tahoma"/>
                <a:ea typeface="+mn-ea"/>
                <a:cs typeface="+mn-cs"/>
              </a:rPr>
              <a:t>5. Financiranje naložb v gozdno - lesno verigo (LES 1) </a:t>
            </a:r>
            <a:r>
              <a:rPr kumimoji="0" lang="sl-SI" sz="1600" b="0" i="0" u="none" strike="noStrike" kern="1200" cap="none" spc="0" normalizeH="0" baseline="0" noProof="0" dirty="0">
                <a:ln>
                  <a:noFill/>
                </a:ln>
                <a:effectLst/>
                <a:uLnTx/>
                <a:uFillTx/>
                <a:latin typeface="tahoma"/>
                <a:ea typeface="+mn-ea"/>
                <a:cs typeface="+mn-cs"/>
              </a:rPr>
              <a:t>- </a:t>
            </a:r>
            <a:r>
              <a:rPr kumimoji="0" lang="pl-PL" sz="1600" b="0" i="0" u="none" strike="noStrike" kern="1200" cap="none" spc="0" normalizeH="0" baseline="0" noProof="0" dirty="0">
                <a:ln>
                  <a:noFill/>
                </a:ln>
                <a:effectLst/>
                <a:uLnTx/>
                <a:uFillTx/>
                <a:latin typeface="tahoma"/>
                <a:ea typeface="+mn-ea"/>
                <a:cs typeface="+mn-cs"/>
              </a:rPr>
              <a:t>do 5 mio EUR z ročnostjo od 2 do 20 let </a:t>
            </a:r>
            <a:endParaRPr kumimoji="0" lang="sl-SI" sz="1800" b="0" i="0" u="none" strike="noStrike" kern="1200" cap="none" spc="0" normalizeH="0" baseline="0" noProof="0" dirty="0">
              <a:ln>
                <a:noFill/>
              </a:ln>
              <a:effectLst/>
              <a:uLnTx/>
              <a:uFillTx/>
              <a:latin typeface="tahoma"/>
              <a:ea typeface="+mn-ea"/>
              <a:cs typeface="+mn-cs"/>
            </a:endParaRPr>
          </a:p>
        </p:txBody>
      </p:sp>
    </p:spTree>
    <p:extLst>
      <p:ext uri="{BB962C8B-B14F-4D97-AF65-F5344CB8AC3E}">
        <p14:creationId xmlns:p14="http://schemas.microsoft.com/office/powerpoint/2010/main" val="2007442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Freeform 3">
            <a:extLst>
              <a:ext uri="{FF2B5EF4-FFF2-40B4-BE49-F238E27FC236}">
                <a16:creationId xmlns:a16="http://schemas.microsoft.com/office/drawing/2014/main" id="{C37615F2-FAD0-48BD-BDAB-E577179CBE06}"/>
              </a:ext>
            </a:extLst>
          </p:cNvPr>
          <p:cNvSpPr/>
          <p:nvPr/>
        </p:nvSpPr>
        <p:spPr>
          <a:xfrm>
            <a:off x="0" y="0"/>
            <a:ext cx="3556000" cy="6858000"/>
          </a:xfrm>
          <a:custGeom>
            <a:avLst/>
            <a:gdLst/>
            <a:ahLst/>
            <a:cxnLst/>
            <a:rect l="l" t="t" r="r" b="b"/>
            <a:pathLst>
              <a:path w="1732090" h="3529371">
                <a:moveTo>
                  <a:pt x="0" y="0"/>
                </a:moveTo>
                <a:lnTo>
                  <a:pt x="1732090" y="0"/>
                </a:lnTo>
                <a:lnTo>
                  <a:pt x="1732090" y="3529371"/>
                </a:lnTo>
                <a:lnTo>
                  <a:pt x="0" y="3529371"/>
                </a:lnTo>
                <a:close/>
              </a:path>
            </a:pathLst>
          </a:custGeom>
          <a:solidFill>
            <a:srgbClr val="00467D"/>
          </a:solidFill>
        </p:spPr>
      </p:sp>
      <p:sp>
        <p:nvSpPr>
          <p:cNvPr id="7" name="TextBox 7"/>
          <p:cNvSpPr txBox="1"/>
          <p:nvPr/>
        </p:nvSpPr>
        <p:spPr>
          <a:xfrm>
            <a:off x="569527" y="1842282"/>
            <a:ext cx="2783273" cy="3077766"/>
          </a:xfrm>
          <a:prstGeom prst="rect">
            <a:avLst/>
          </a:prstGeom>
        </p:spPr>
        <p:txBody>
          <a:bodyPr wrap="square" lIns="0" tIns="0" rIns="0" bIns="0" rtlCol="0" anchor="t">
            <a:spAutoFit/>
          </a:bodyPr>
          <a:lstStyle/>
          <a:p>
            <a:pPr>
              <a:spcBef>
                <a:spcPct val="0"/>
              </a:spcBef>
            </a:pPr>
            <a:r>
              <a:rPr lang="sl-SI" sz="4000" b="1" spc="-73" dirty="0">
                <a:solidFill>
                  <a:srgbClr val="FFFFFF"/>
                </a:solidFill>
                <a:latin typeface="Tahoma" panose="020B0604030504040204" pitchFamily="34" charset="0"/>
                <a:ea typeface="Tahoma" panose="020B0604030504040204" pitchFamily="34" charset="0"/>
                <a:cs typeface="Tahoma" panose="020B0604030504040204" pitchFamily="34" charset="0"/>
              </a:rPr>
              <a:t>Ponudba preko poslovnih bank iz SID virov</a:t>
            </a:r>
            <a:endParaRPr lang="en-GB" sz="3200" b="1" spc="-73"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pic>
        <p:nvPicPr>
          <p:cNvPr id="56" name="Picture 55" descr="A close-up of a logo&#10;&#10;Description automatically generated with low confidence">
            <a:extLst>
              <a:ext uri="{FF2B5EF4-FFF2-40B4-BE49-F238E27FC236}">
                <a16:creationId xmlns:a16="http://schemas.microsoft.com/office/drawing/2014/main" id="{E28DDF94-16B6-4A95-A34E-C100AF4B99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0" y="6324909"/>
            <a:ext cx="1106789" cy="204756"/>
          </a:xfrm>
          <a:prstGeom prst="rect">
            <a:avLst/>
          </a:prstGeom>
        </p:spPr>
      </p:pic>
      <p:sp>
        <p:nvSpPr>
          <p:cNvPr id="9" name="TextBox 8">
            <a:extLst>
              <a:ext uri="{FF2B5EF4-FFF2-40B4-BE49-F238E27FC236}">
                <a16:creationId xmlns:a16="http://schemas.microsoft.com/office/drawing/2014/main" id="{D013E903-6DE7-4ED9-85BB-B493E22E2382}"/>
              </a:ext>
            </a:extLst>
          </p:cNvPr>
          <p:cNvSpPr txBox="1"/>
          <p:nvPr/>
        </p:nvSpPr>
        <p:spPr>
          <a:xfrm>
            <a:off x="4009434" y="732190"/>
            <a:ext cx="7765355" cy="507831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C00000"/>
              </a:buClr>
              <a:buSzTx/>
              <a:buFont typeface="Wingdings" panose="05000000000000000000" pitchFamily="2" charset="2"/>
              <a:buChar char="ü"/>
              <a:tabLst/>
              <a:defRPr/>
            </a:pPr>
            <a:r>
              <a:rPr kumimoji="0" lang="sl-SI" sz="2000" b="1" i="0" u="none" strike="noStrike" kern="1200" cap="none" spc="0" normalizeH="0" baseline="0" dirty="0">
                <a:ln>
                  <a:noFill/>
                </a:ln>
                <a:solidFill>
                  <a:srgbClr val="00467D"/>
                </a:solidFill>
                <a:effectLst/>
                <a:uLnTx/>
                <a:uFillTx/>
                <a:latin typeface="tahoma"/>
                <a:ea typeface="+mn-ea"/>
                <a:cs typeface="+mn-cs"/>
              </a:rPr>
              <a:t>Financiranje </a:t>
            </a:r>
            <a:r>
              <a:rPr kumimoji="0" lang="sl-SI" sz="2000" b="1" i="0" u="none" strike="noStrike" kern="1200" cap="none" spc="0" normalizeH="0" baseline="0" dirty="0" err="1">
                <a:ln>
                  <a:noFill/>
                </a:ln>
                <a:solidFill>
                  <a:srgbClr val="00467D"/>
                </a:solidFill>
                <a:effectLst/>
                <a:uLnTx/>
                <a:uFillTx/>
                <a:latin typeface="tahoma"/>
                <a:ea typeface="+mn-ea"/>
                <a:cs typeface="+mn-cs"/>
              </a:rPr>
              <a:t>MSP</a:t>
            </a:r>
            <a:r>
              <a:rPr kumimoji="0" lang="sl-SI" sz="2000" b="1" i="0" u="none" strike="noStrike" kern="1200" cap="none" spc="0" normalizeH="0" baseline="0" dirty="0">
                <a:ln>
                  <a:noFill/>
                </a:ln>
                <a:solidFill>
                  <a:srgbClr val="00467D"/>
                </a:solidFill>
                <a:effectLst/>
                <a:uLnTx/>
                <a:uFillTx/>
                <a:latin typeface="tahoma"/>
                <a:ea typeface="+mn-ea"/>
                <a:cs typeface="+mn-cs"/>
              </a:rPr>
              <a:t> in MID-Cap iz vira </a:t>
            </a:r>
            <a:r>
              <a:rPr kumimoji="0" lang="sl-SI" sz="2000" b="1" i="0" u="none" strike="noStrike" kern="1200" cap="none" spc="0" normalizeH="0" baseline="0" dirty="0" err="1">
                <a:ln>
                  <a:noFill/>
                </a:ln>
                <a:solidFill>
                  <a:srgbClr val="00467D"/>
                </a:solidFill>
                <a:effectLst/>
                <a:uLnTx/>
                <a:uFillTx/>
                <a:latin typeface="tahoma"/>
                <a:ea typeface="+mn-ea"/>
                <a:cs typeface="+mn-cs"/>
              </a:rPr>
              <a:t>EIB</a:t>
            </a:r>
            <a:endParaRPr kumimoji="0" lang="sl-SI" sz="2000" b="1" i="0" u="none" strike="noStrike" kern="1200" cap="none" spc="0" normalizeH="0" baseline="0" dirty="0">
              <a:ln>
                <a:noFill/>
              </a:ln>
              <a:solidFill>
                <a:srgbClr val="00467D"/>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
                <a:srgbClr val="C00000"/>
              </a:buClr>
              <a:buSzTx/>
              <a:buFont typeface="Wingdings" panose="05000000000000000000" pitchFamily="2" charset="2"/>
              <a:buChar char="ü"/>
              <a:tabLst/>
              <a:defRPr/>
            </a:pPr>
            <a:endParaRPr kumimoji="0" lang="sl-SI" sz="1050" b="0" i="0" u="none" strike="noStrike" kern="1200" cap="none" spc="0" normalizeH="0" baseline="0" dirty="0">
              <a:ln>
                <a:noFill/>
              </a:ln>
              <a:solidFill>
                <a:srgbClr val="00467D"/>
              </a:solidFill>
              <a:effectLst/>
              <a:uLnTx/>
              <a:uFillTx/>
              <a:latin typeface="tahoma"/>
              <a:ea typeface="+mn-ea"/>
              <a:cs typeface="+mn-cs"/>
            </a:endParaRPr>
          </a:p>
          <a:p>
            <a:pPr marL="285750" marR="0" lvl="0" indent="-285750" algn="l" defTabSz="914400" rtl="0" eaLnBrk="1" fontAlgn="auto" latinLnBrk="0" hangingPunct="1">
              <a:lnSpc>
                <a:spcPct val="100000"/>
              </a:lnSpc>
              <a:spcBef>
                <a:spcPts val="1200"/>
              </a:spcBef>
              <a:spcAft>
                <a:spcPts val="0"/>
              </a:spcAft>
              <a:buClr>
                <a:srgbClr val="C00000"/>
              </a:buClr>
              <a:buSzTx/>
              <a:buFont typeface="Wingdings" panose="05000000000000000000" pitchFamily="2" charset="2"/>
              <a:buChar char="ü"/>
              <a:tabLst/>
              <a:defRPr/>
            </a:pPr>
            <a:r>
              <a:rPr kumimoji="0" lang="sl-SI" sz="2000" b="1" i="0" u="none" strike="noStrike" kern="1200" cap="none" spc="0" normalizeH="0" baseline="0" dirty="0">
                <a:ln>
                  <a:noFill/>
                </a:ln>
                <a:solidFill>
                  <a:srgbClr val="00467D"/>
                </a:solidFill>
                <a:effectLst/>
                <a:uLnTx/>
                <a:uFillTx/>
                <a:latin typeface="tahoma"/>
                <a:ea typeface="+mn-ea"/>
                <a:cs typeface="+mn-cs"/>
              </a:rPr>
              <a:t>Financiranje </a:t>
            </a:r>
            <a:r>
              <a:rPr kumimoji="0" lang="sl-SI" sz="2000" b="1" i="0" u="none" strike="noStrike" kern="1200" cap="none" spc="0" normalizeH="0" baseline="0" dirty="0" err="1">
                <a:ln>
                  <a:noFill/>
                </a:ln>
                <a:solidFill>
                  <a:srgbClr val="00467D"/>
                </a:solidFill>
                <a:effectLst/>
                <a:uLnTx/>
                <a:uFillTx/>
                <a:latin typeface="tahoma"/>
                <a:ea typeface="+mn-ea"/>
                <a:cs typeface="+mn-cs"/>
              </a:rPr>
              <a:t>MSP</a:t>
            </a:r>
            <a:r>
              <a:rPr kumimoji="0" lang="sl-SI" sz="2000" b="1" i="0" u="none" strike="noStrike" kern="1200" cap="none" spc="0" normalizeH="0" baseline="0" dirty="0">
                <a:ln>
                  <a:noFill/>
                </a:ln>
                <a:solidFill>
                  <a:srgbClr val="00467D"/>
                </a:solidFill>
                <a:effectLst/>
                <a:uLnTx/>
                <a:uFillTx/>
                <a:latin typeface="tahoma"/>
                <a:ea typeface="+mn-ea"/>
                <a:cs typeface="+mn-cs"/>
              </a:rPr>
              <a:t> in MID-Cap iz vira </a:t>
            </a:r>
            <a:r>
              <a:rPr kumimoji="0" lang="sl-SI" sz="2000" b="1" i="0" u="none" strike="noStrike" kern="1200" cap="none" spc="0" normalizeH="0" baseline="0" dirty="0" err="1">
                <a:ln>
                  <a:noFill/>
                </a:ln>
                <a:solidFill>
                  <a:srgbClr val="00467D"/>
                </a:solidFill>
                <a:effectLst/>
                <a:uLnTx/>
                <a:uFillTx/>
                <a:latin typeface="tahoma"/>
                <a:ea typeface="+mn-ea"/>
                <a:cs typeface="+mn-cs"/>
              </a:rPr>
              <a:t>KfW</a:t>
            </a:r>
            <a:endParaRPr kumimoji="0" lang="sl-SI" sz="2000" b="1" i="0" u="none" strike="noStrike" kern="1200" cap="none" spc="0" normalizeH="0" baseline="0" dirty="0">
              <a:ln>
                <a:noFill/>
              </a:ln>
              <a:solidFill>
                <a:srgbClr val="00467D"/>
              </a:solidFill>
              <a:effectLst/>
              <a:uLnTx/>
              <a:uFillTx/>
              <a:latin typeface="tahoma"/>
              <a:ea typeface="+mn-ea"/>
              <a:cs typeface="+mn-cs"/>
            </a:endParaRPr>
          </a:p>
          <a:p>
            <a:pPr marL="285750" marR="0" lvl="0" indent="-285750" algn="l" defTabSz="914400" rtl="0" eaLnBrk="1" fontAlgn="auto" latinLnBrk="0" hangingPunct="1">
              <a:lnSpc>
                <a:spcPct val="100000"/>
              </a:lnSpc>
              <a:spcBef>
                <a:spcPts val="1200"/>
              </a:spcBef>
              <a:spcAft>
                <a:spcPts val="0"/>
              </a:spcAft>
              <a:buClr>
                <a:srgbClr val="C00000"/>
              </a:buClr>
              <a:buSzTx/>
              <a:buFont typeface="Wingdings" panose="05000000000000000000" pitchFamily="2" charset="2"/>
              <a:buChar char="ü"/>
              <a:tabLst/>
              <a:defRPr/>
            </a:pPr>
            <a:endParaRPr kumimoji="0" lang="sl-SI" sz="1050" b="1" i="0" u="none" strike="noStrike" kern="1200" cap="none" spc="0" normalizeH="0" baseline="0" dirty="0">
              <a:ln>
                <a:noFill/>
              </a:ln>
              <a:solidFill>
                <a:srgbClr val="00467D"/>
              </a:solidFill>
              <a:effectLst/>
              <a:uLnTx/>
              <a:uFillTx/>
              <a:latin typeface="tahoma"/>
              <a:ea typeface="+mn-ea"/>
              <a:cs typeface="+mn-cs"/>
            </a:endParaRPr>
          </a:p>
          <a:p>
            <a:pPr marL="285750" marR="0" lvl="0" indent="-285750" algn="l" defTabSz="914400" rtl="0" eaLnBrk="1" fontAlgn="auto" latinLnBrk="0" hangingPunct="1">
              <a:lnSpc>
                <a:spcPct val="100000"/>
              </a:lnSpc>
              <a:spcBef>
                <a:spcPts val="1200"/>
              </a:spcBef>
              <a:spcAft>
                <a:spcPts val="0"/>
              </a:spcAft>
              <a:buClr>
                <a:srgbClr val="C00000"/>
              </a:buClr>
              <a:buSzTx/>
              <a:buFont typeface="Wingdings" panose="05000000000000000000" pitchFamily="2" charset="2"/>
              <a:buChar char="ü"/>
              <a:tabLst/>
              <a:defRPr/>
            </a:pPr>
            <a:r>
              <a:rPr kumimoji="0" lang="sl-SI" sz="2000" b="1" i="0" u="none" strike="noStrike" kern="1200" cap="none" spc="0" normalizeH="0" baseline="0" dirty="0">
                <a:ln>
                  <a:noFill/>
                </a:ln>
                <a:solidFill>
                  <a:srgbClr val="00467D"/>
                </a:solidFill>
                <a:effectLst/>
                <a:uLnTx/>
                <a:uFillTx/>
                <a:latin typeface="tahoma"/>
                <a:ea typeface="+mn-ea"/>
                <a:cs typeface="+mn-cs"/>
              </a:rPr>
              <a:t>Financiranje razvoja konkurenčnega gospodarstva in internacionalizacije</a:t>
            </a:r>
          </a:p>
          <a:p>
            <a:pPr marL="285750" marR="0" lvl="0" indent="-285750" algn="l" defTabSz="914400" rtl="0" eaLnBrk="1" fontAlgn="auto" latinLnBrk="0" hangingPunct="1">
              <a:lnSpc>
                <a:spcPct val="100000"/>
              </a:lnSpc>
              <a:spcBef>
                <a:spcPts val="1200"/>
              </a:spcBef>
              <a:spcAft>
                <a:spcPts val="0"/>
              </a:spcAft>
              <a:buClr>
                <a:srgbClr val="C00000"/>
              </a:buClr>
              <a:buSzTx/>
              <a:buFont typeface="Wingdings" panose="05000000000000000000" pitchFamily="2" charset="2"/>
              <a:buChar char="ü"/>
              <a:tabLst/>
              <a:defRPr/>
            </a:pPr>
            <a:endParaRPr kumimoji="0" lang="sl-SI" sz="1050" b="1" i="0" u="none" strike="noStrike" kern="1200" cap="none" spc="0" normalizeH="0" baseline="0" dirty="0">
              <a:ln>
                <a:noFill/>
              </a:ln>
              <a:solidFill>
                <a:srgbClr val="00467D"/>
              </a:solidFill>
              <a:effectLst/>
              <a:uLnTx/>
              <a:uFillTx/>
              <a:latin typeface="tahoma"/>
              <a:ea typeface="+mn-ea"/>
              <a:cs typeface="+mn-cs"/>
            </a:endParaRPr>
          </a:p>
          <a:p>
            <a:pPr marL="285750" marR="0" lvl="0" indent="-285750" algn="l" defTabSz="914400" rtl="0" eaLnBrk="1" fontAlgn="auto" latinLnBrk="0" hangingPunct="1">
              <a:lnSpc>
                <a:spcPct val="100000"/>
              </a:lnSpc>
              <a:spcBef>
                <a:spcPts val="1200"/>
              </a:spcBef>
              <a:spcAft>
                <a:spcPts val="0"/>
              </a:spcAft>
              <a:buClr>
                <a:srgbClr val="C00000"/>
              </a:buClr>
              <a:buSzTx/>
              <a:buFont typeface="Wingdings" panose="05000000000000000000" pitchFamily="2" charset="2"/>
              <a:buChar char="ü"/>
              <a:tabLst/>
              <a:defRPr/>
            </a:pPr>
            <a:r>
              <a:rPr kumimoji="0" lang="sl-SI" sz="2000" b="1" i="0" u="none" strike="noStrike" kern="1200" cap="none" spc="0" normalizeH="0" baseline="0" dirty="0">
                <a:ln>
                  <a:noFill/>
                </a:ln>
                <a:solidFill>
                  <a:srgbClr val="00467D"/>
                </a:solidFill>
                <a:effectLst/>
                <a:uLnTx/>
                <a:uFillTx/>
                <a:latin typeface="tahoma"/>
                <a:ea typeface="+mn-ea"/>
                <a:cs typeface="+mn-cs"/>
              </a:rPr>
              <a:t>Financiranje regionalnega in družbenega razvoja</a:t>
            </a:r>
          </a:p>
          <a:p>
            <a:pPr marL="285750" marR="0" lvl="0" indent="-285750" algn="l" defTabSz="914400" rtl="0" eaLnBrk="1" fontAlgn="auto" latinLnBrk="0" hangingPunct="1">
              <a:lnSpc>
                <a:spcPct val="100000"/>
              </a:lnSpc>
              <a:spcBef>
                <a:spcPts val="1200"/>
              </a:spcBef>
              <a:spcAft>
                <a:spcPts val="0"/>
              </a:spcAft>
              <a:buClr>
                <a:srgbClr val="C00000"/>
              </a:buClr>
              <a:buSzTx/>
              <a:buFont typeface="Wingdings" panose="05000000000000000000" pitchFamily="2" charset="2"/>
              <a:buChar char="ü"/>
              <a:tabLst/>
              <a:defRPr/>
            </a:pPr>
            <a:endParaRPr kumimoji="0" lang="sl-SI" sz="1050" b="1" i="0" u="none" strike="noStrike" kern="1200" cap="none" spc="0" normalizeH="0" baseline="0" dirty="0">
              <a:ln>
                <a:noFill/>
              </a:ln>
              <a:solidFill>
                <a:srgbClr val="00467D"/>
              </a:solidFill>
              <a:effectLst/>
              <a:uLnTx/>
              <a:uFillTx/>
              <a:latin typeface="tahoma"/>
              <a:ea typeface="+mn-ea"/>
              <a:cs typeface="+mn-cs"/>
            </a:endParaRPr>
          </a:p>
          <a:p>
            <a:pPr marL="285750" marR="0" lvl="0" indent="-285750" algn="l" defTabSz="914400" rtl="0" eaLnBrk="1" fontAlgn="auto" latinLnBrk="0" hangingPunct="1">
              <a:lnSpc>
                <a:spcPct val="100000"/>
              </a:lnSpc>
              <a:spcBef>
                <a:spcPts val="1200"/>
              </a:spcBef>
              <a:spcAft>
                <a:spcPts val="0"/>
              </a:spcAft>
              <a:buClr>
                <a:srgbClr val="C00000"/>
              </a:buClr>
              <a:buSzTx/>
              <a:buFont typeface="Wingdings" panose="05000000000000000000" pitchFamily="2" charset="2"/>
              <a:buChar char="ü"/>
              <a:tabLst/>
              <a:defRPr/>
            </a:pPr>
            <a:r>
              <a:rPr kumimoji="0" lang="sl-SI" sz="2000" b="1" i="0" u="none" strike="noStrike" kern="1200" cap="none" spc="0" normalizeH="0" baseline="0" dirty="0">
                <a:ln>
                  <a:noFill/>
                </a:ln>
                <a:solidFill>
                  <a:srgbClr val="00467D"/>
                </a:solidFill>
                <a:effectLst/>
                <a:uLnTx/>
                <a:uFillTx/>
                <a:latin typeface="tahoma"/>
                <a:ea typeface="+mn-ea"/>
                <a:cs typeface="+mn-cs"/>
              </a:rPr>
              <a:t>Financiranje razvoja družbe znanja in inovativnega podjetništva</a:t>
            </a:r>
          </a:p>
          <a:p>
            <a:pPr marL="285750" marR="0" lvl="0" indent="-285750" algn="l" defTabSz="914400" rtl="0" eaLnBrk="1" fontAlgn="auto" latinLnBrk="0" hangingPunct="1">
              <a:lnSpc>
                <a:spcPct val="100000"/>
              </a:lnSpc>
              <a:spcBef>
                <a:spcPts val="1200"/>
              </a:spcBef>
              <a:spcAft>
                <a:spcPts val="0"/>
              </a:spcAft>
              <a:buClr>
                <a:srgbClr val="C00000"/>
              </a:buClr>
              <a:buSzTx/>
              <a:buFont typeface="Wingdings" panose="05000000000000000000" pitchFamily="2" charset="2"/>
              <a:buChar char="ü"/>
              <a:tabLst/>
              <a:defRPr/>
            </a:pPr>
            <a:endParaRPr kumimoji="0" lang="sl-SI" sz="1050" b="1" i="0" u="none" strike="noStrike" kern="1200" cap="none" spc="0" normalizeH="0" baseline="0" dirty="0">
              <a:ln>
                <a:noFill/>
              </a:ln>
              <a:solidFill>
                <a:srgbClr val="00467D"/>
              </a:solidFill>
              <a:effectLst/>
              <a:uLnTx/>
              <a:uFillTx/>
              <a:latin typeface="tahoma"/>
              <a:ea typeface="+mn-ea"/>
              <a:cs typeface="+mn-cs"/>
            </a:endParaRPr>
          </a:p>
          <a:p>
            <a:pPr marL="285750" marR="0" lvl="0" indent="-285750" algn="l" defTabSz="914400" rtl="0" eaLnBrk="1" fontAlgn="auto" latinLnBrk="0" hangingPunct="1">
              <a:lnSpc>
                <a:spcPct val="100000"/>
              </a:lnSpc>
              <a:spcBef>
                <a:spcPts val="1200"/>
              </a:spcBef>
              <a:spcAft>
                <a:spcPts val="0"/>
              </a:spcAft>
              <a:buClr>
                <a:srgbClr val="C00000"/>
              </a:buClr>
              <a:buSzTx/>
              <a:buFont typeface="Wingdings" panose="05000000000000000000" pitchFamily="2" charset="2"/>
              <a:buChar char="ü"/>
              <a:tabLst/>
              <a:defRPr/>
            </a:pPr>
            <a:r>
              <a:rPr kumimoji="0" lang="sl-SI" sz="2000" b="1" i="0" u="none" strike="noStrike" kern="1200" cap="none" spc="0" normalizeH="0" baseline="0" dirty="0">
                <a:ln>
                  <a:noFill/>
                </a:ln>
                <a:solidFill>
                  <a:srgbClr val="00467D"/>
                </a:solidFill>
                <a:effectLst/>
                <a:uLnTx/>
                <a:uFillTx/>
                <a:latin typeface="tahoma"/>
                <a:ea typeface="+mn-ea"/>
                <a:cs typeface="+mn-cs"/>
              </a:rPr>
              <a:t>Financiranje razvoja okolju prijazne družbe in proizvodnje</a:t>
            </a:r>
          </a:p>
        </p:txBody>
      </p:sp>
      <p:pic>
        <p:nvPicPr>
          <p:cNvPr id="14" name="Picture 35" descr="logo.png">
            <a:extLst>
              <a:ext uri="{FF2B5EF4-FFF2-40B4-BE49-F238E27FC236}">
                <a16:creationId xmlns:a16="http://schemas.microsoft.com/office/drawing/2014/main" id="{B08CC5F7-CDF4-44DC-B975-BCE47C447A8A}"/>
              </a:ext>
            </a:extLst>
          </p:cNvPr>
          <p:cNvPicPr>
            <a:picLocks noChangeAspect="1"/>
          </p:cNvPicPr>
          <p:nvPr/>
        </p:nvPicPr>
        <p:blipFill>
          <a:blip r:embed="rId3" cstate="print"/>
          <a:stretch>
            <a:fillRect/>
          </a:stretch>
        </p:blipFill>
        <p:spPr>
          <a:xfrm>
            <a:off x="3856516" y="6305380"/>
            <a:ext cx="1269591" cy="238697"/>
          </a:xfrm>
          <a:prstGeom prst="rect">
            <a:avLst/>
          </a:prstGeom>
        </p:spPr>
      </p:pic>
      <p:pic>
        <p:nvPicPr>
          <p:cNvPr id="15" name="Picture 31" descr="GBKR.jpg">
            <a:extLst>
              <a:ext uri="{FF2B5EF4-FFF2-40B4-BE49-F238E27FC236}">
                <a16:creationId xmlns:a16="http://schemas.microsoft.com/office/drawing/2014/main" id="{AA1F0A96-C2DB-410A-8D1B-5F434B7CE6AA}"/>
              </a:ext>
            </a:extLst>
          </p:cNvPr>
          <p:cNvPicPr>
            <a:picLocks noChangeAspect="1"/>
          </p:cNvPicPr>
          <p:nvPr/>
        </p:nvPicPr>
        <p:blipFill>
          <a:blip r:embed="rId4" cstate="print"/>
          <a:stretch>
            <a:fillRect/>
          </a:stretch>
        </p:blipFill>
        <p:spPr>
          <a:xfrm>
            <a:off x="6469289" y="6265981"/>
            <a:ext cx="1149754" cy="325568"/>
          </a:xfrm>
          <a:prstGeom prst="rect">
            <a:avLst/>
          </a:prstGeom>
        </p:spPr>
      </p:pic>
      <p:pic>
        <p:nvPicPr>
          <p:cNvPr id="16" name="Picture 15">
            <a:extLst>
              <a:ext uri="{FF2B5EF4-FFF2-40B4-BE49-F238E27FC236}">
                <a16:creationId xmlns:a16="http://schemas.microsoft.com/office/drawing/2014/main" id="{B83BDA11-1CCA-4DC7-B89E-E1340A58B28B}"/>
              </a:ext>
            </a:extLst>
          </p:cNvPr>
          <p:cNvPicPr>
            <a:picLocks noChangeAspect="1"/>
          </p:cNvPicPr>
          <p:nvPr/>
        </p:nvPicPr>
        <p:blipFill>
          <a:blip r:embed="rId5"/>
          <a:stretch>
            <a:fillRect/>
          </a:stretch>
        </p:blipFill>
        <p:spPr>
          <a:xfrm>
            <a:off x="7878648" y="6258798"/>
            <a:ext cx="1077427" cy="335284"/>
          </a:xfrm>
          <a:prstGeom prst="rect">
            <a:avLst/>
          </a:prstGeom>
        </p:spPr>
      </p:pic>
      <p:pic>
        <p:nvPicPr>
          <p:cNvPr id="17" name="Picture 16">
            <a:extLst>
              <a:ext uri="{FF2B5EF4-FFF2-40B4-BE49-F238E27FC236}">
                <a16:creationId xmlns:a16="http://schemas.microsoft.com/office/drawing/2014/main" id="{B20C1794-58B7-43B1-86AA-ADD24BAA9DAB}"/>
              </a:ext>
            </a:extLst>
          </p:cNvPr>
          <p:cNvPicPr>
            <a:picLocks noChangeAspect="1"/>
          </p:cNvPicPr>
          <p:nvPr/>
        </p:nvPicPr>
        <p:blipFill rotWithShape="1">
          <a:blip r:embed="rId6">
            <a:extLst>
              <a:ext uri="{28A0092B-C50C-407E-A947-70E740481C1C}">
                <a14:useLocalDpi xmlns:a14="http://schemas.microsoft.com/office/drawing/2010/main" val="0"/>
              </a:ext>
            </a:extLst>
          </a:blip>
          <a:srcRect t="18965" b="14019"/>
          <a:stretch/>
        </p:blipFill>
        <p:spPr>
          <a:xfrm>
            <a:off x="5316022" y="6254671"/>
            <a:ext cx="893662" cy="33687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84BD745B-061D-49FF-940A-34ABC105964A}"/>
              </a:ext>
            </a:extLst>
          </p:cNvPr>
          <p:cNvPicPr>
            <a:picLocks noChangeAspect="1"/>
          </p:cNvPicPr>
          <p:nvPr/>
        </p:nvPicPr>
        <p:blipFill rotWithShape="1">
          <a:blip r:embed="rId7">
            <a:extLst>
              <a:ext uri="{28A0092B-C50C-407E-A947-70E740481C1C}">
                <a14:useLocalDpi xmlns:a14="http://schemas.microsoft.com/office/drawing/2010/main" val="0"/>
              </a:ext>
            </a:extLst>
          </a:blip>
          <a:srcRect l="16609" t="30741" r="12910" b="14380"/>
          <a:stretch/>
        </p:blipFill>
        <p:spPr>
          <a:xfrm>
            <a:off x="9207858" y="6210345"/>
            <a:ext cx="970150" cy="425530"/>
          </a:xfrm>
          <a:prstGeom prst="rect">
            <a:avLst/>
          </a:prstGeom>
        </p:spPr>
      </p:pic>
    </p:spTree>
    <p:extLst>
      <p:ext uri="{BB962C8B-B14F-4D97-AF65-F5344CB8AC3E}">
        <p14:creationId xmlns:p14="http://schemas.microsoft.com/office/powerpoint/2010/main" val="1474633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Freeform 3">
            <a:extLst>
              <a:ext uri="{FF2B5EF4-FFF2-40B4-BE49-F238E27FC236}">
                <a16:creationId xmlns:a16="http://schemas.microsoft.com/office/drawing/2014/main" id="{C37615F2-FAD0-48BD-BDAB-E577179CBE06}"/>
              </a:ext>
            </a:extLst>
          </p:cNvPr>
          <p:cNvSpPr/>
          <p:nvPr/>
        </p:nvSpPr>
        <p:spPr>
          <a:xfrm>
            <a:off x="-23913" y="0"/>
            <a:ext cx="3556000" cy="6858000"/>
          </a:xfrm>
          <a:custGeom>
            <a:avLst/>
            <a:gdLst/>
            <a:ahLst/>
            <a:cxnLst/>
            <a:rect l="l" t="t" r="r" b="b"/>
            <a:pathLst>
              <a:path w="1732090" h="3529371">
                <a:moveTo>
                  <a:pt x="0" y="0"/>
                </a:moveTo>
                <a:lnTo>
                  <a:pt x="1732090" y="0"/>
                </a:lnTo>
                <a:lnTo>
                  <a:pt x="1732090" y="3529371"/>
                </a:lnTo>
                <a:lnTo>
                  <a:pt x="0" y="3529371"/>
                </a:lnTo>
                <a:close/>
              </a:path>
            </a:pathLst>
          </a:custGeom>
          <a:solidFill>
            <a:srgbClr val="00467D"/>
          </a:solidFill>
        </p:spPr>
      </p:sp>
      <p:sp>
        <p:nvSpPr>
          <p:cNvPr id="7" name="TextBox 7"/>
          <p:cNvSpPr txBox="1"/>
          <p:nvPr/>
        </p:nvSpPr>
        <p:spPr>
          <a:xfrm>
            <a:off x="561378" y="1431946"/>
            <a:ext cx="2645233" cy="2462213"/>
          </a:xfrm>
          <a:prstGeom prst="rect">
            <a:avLst/>
          </a:prstGeom>
        </p:spPr>
        <p:txBody>
          <a:bodyPr wrap="square" lIns="0" tIns="0" rIns="0" bIns="0" rtlCol="0" anchor="t">
            <a:spAutoFit/>
          </a:bodyPr>
          <a:lstStyle/>
          <a:p>
            <a:pPr>
              <a:spcBef>
                <a:spcPct val="0"/>
              </a:spcBef>
            </a:pPr>
            <a:r>
              <a:rPr lang="sl-SI" sz="3200" b="1" spc="-73" dirty="0">
                <a:solidFill>
                  <a:srgbClr val="FFFFFF"/>
                </a:solidFill>
                <a:latin typeface="Tahoma" panose="020B0604030504040204" pitchFamily="34" charset="0"/>
                <a:ea typeface="Tahoma" panose="020B0604030504040204" pitchFamily="34" charset="0"/>
                <a:cs typeface="Tahoma" panose="020B0604030504040204" pitchFamily="34" charset="0"/>
              </a:rPr>
              <a:t>Ponudba preko </a:t>
            </a:r>
            <a:r>
              <a:rPr lang="sl-SI" sz="3200" b="1" spc="-73" dirty="0" err="1">
                <a:solidFill>
                  <a:srgbClr val="FFFFFF"/>
                </a:solidFill>
                <a:latin typeface="Tahoma" panose="020B0604030504040204" pitchFamily="34" charset="0"/>
                <a:ea typeface="Tahoma" panose="020B0604030504040204" pitchFamily="34" charset="0"/>
                <a:cs typeface="Tahoma" panose="020B0604030504040204" pitchFamily="34" charset="0"/>
              </a:rPr>
              <a:t>SID</a:t>
            </a:r>
            <a:r>
              <a:rPr lang="sl-SI" sz="3200" b="1" spc="-73" dirty="0">
                <a:solidFill>
                  <a:srgbClr val="FFFFFF"/>
                </a:solidFill>
                <a:latin typeface="Tahoma" panose="020B0604030504040204" pitchFamily="34" charset="0"/>
                <a:ea typeface="Tahoma" panose="020B0604030504040204" pitchFamily="34" charset="0"/>
                <a:cs typeface="Tahoma" panose="020B0604030504040204" pitchFamily="34" charset="0"/>
              </a:rPr>
              <a:t> banke in finančnih posrednikov</a:t>
            </a:r>
            <a:endParaRPr lang="en-GB" sz="2400" b="1" spc="-73"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pic>
        <p:nvPicPr>
          <p:cNvPr id="56" name="Picture 55" descr="A close-up of a logo&#10;&#10;Description automatically generated with low confidence">
            <a:extLst>
              <a:ext uri="{FF2B5EF4-FFF2-40B4-BE49-F238E27FC236}">
                <a16:creationId xmlns:a16="http://schemas.microsoft.com/office/drawing/2014/main" id="{E28DDF94-16B6-4A95-A34E-C100AF4B99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0" y="6324909"/>
            <a:ext cx="1106789" cy="204756"/>
          </a:xfrm>
          <a:prstGeom prst="rect">
            <a:avLst/>
          </a:prstGeom>
        </p:spPr>
      </p:pic>
      <p:sp>
        <p:nvSpPr>
          <p:cNvPr id="6" name="TextBox 5">
            <a:extLst>
              <a:ext uri="{FF2B5EF4-FFF2-40B4-BE49-F238E27FC236}">
                <a16:creationId xmlns:a16="http://schemas.microsoft.com/office/drawing/2014/main" id="{46DD4BAA-69F1-4F93-8BAD-2BB22C665D75}"/>
              </a:ext>
            </a:extLst>
          </p:cNvPr>
          <p:cNvSpPr txBox="1"/>
          <p:nvPr/>
        </p:nvSpPr>
        <p:spPr>
          <a:xfrm>
            <a:off x="15701" y="6001743"/>
            <a:ext cx="3476771" cy="646331"/>
          </a:xfrm>
          <a:prstGeom prst="rect">
            <a:avLst/>
          </a:prstGeom>
          <a:noFill/>
        </p:spPr>
        <p:txBody>
          <a:bodyPr wrap="square">
            <a:spAutoFit/>
          </a:bodyPr>
          <a:lstStyle/>
          <a:p>
            <a:pPr algn="ctr"/>
            <a:r>
              <a:rPr lang="nn-NO" sz="1200" b="1"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So</a:t>
            </a:r>
            <a:r>
              <a:rPr lang="sl-SI" sz="1200" b="1"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fi</a:t>
            </a:r>
            <a:r>
              <a:rPr lang="nn-NO" sz="1200" b="1"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nanciranje Republike Slovenije in EU</a:t>
            </a:r>
          </a:p>
          <a:p>
            <a:pPr algn="ctr"/>
            <a:r>
              <a:rPr lang="sl-SI" sz="1200" b="1"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iz Evropskih strukturnih in investicijskih skladov.</a:t>
            </a:r>
            <a:endParaRPr lang="sl-SI"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C3C1D5CA-2E6A-4653-B943-BBA587711919}"/>
              </a:ext>
            </a:extLst>
          </p:cNvPr>
          <p:cNvPicPr>
            <a:picLocks noChangeAspect="1"/>
          </p:cNvPicPr>
          <p:nvPr/>
        </p:nvPicPr>
        <p:blipFill>
          <a:blip r:embed="rId3"/>
          <a:stretch>
            <a:fillRect/>
          </a:stretch>
        </p:blipFill>
        <p:spPr>
          <a:xfrm>
            <a:off x="3532086" y="6001744"/>
            <a:ext cx="1350632" cy="581612"/>
          </a:xfrm>
          <a:prstGeom prst="rect">
            <a:avLst/>
          </a:prstGeom>
        </p:spPr>
      </p:pic>
      <p:sp>
        <p:nvSpPr>
          <p:cNvPr id="13" name="TextBox 12">
            <a:extLst>
              <a:ext uri="{FF2B5EF4-FFF2-40B4-BE49-F238E27FC236}">
                <a16:creationId xmlns:a16="http://schemas.microsoft.com/office/drawing/2014/main" id="{B01B14E1-EF33-42A8-9D3B-A5888C5C2233}"/>
              </a:ext>
            </a:extLst>
          </p:cNvPr>
          <p:cNvSpPr txBox="1"/>
          <p:nvPr/>
        </p:nvSpPr>
        <p:spPr>
          <a:xfrm>
            <a:off x="3865267" y="447912"/>
            <a:ext cx="7765355" cy="541686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C00000"/>
              </a:buClr>
              <a:buSzTx/>
              <a:buFont typeface="Wingdings" panose="05000000000000000000" pitchFamily="2" charset="2"/>
              <a:buChar char="ü"/>
              <a:tabLst/>
              <a:defRPr/>
            </a:pPr>
            <a:r>
              <a:rPr kumimoji="0" lang="sl-SI" sz="2000" b="1" i="0" u="none" strike="noStrike" kern="1200" cap="none" spc="0" normalizeH="0" baseline="0" dirty="0">
                <a:ln>
                  <a:noFill/>
                </a:ln>
                <a:solidFill>
                  <a:srgbClr val="AF231E"/>
                </a:solidFill>
                <a:effectLst/>
                <a:uLnTx/>
                <a:uFillTx/>
                <a:latin typeface="tahoma"/>
                <a:ea typeface="+mn-ea"/>
                <a:cs typeface="+mn-cs"/>
              </a:rPr>
              <a:t>Raziskave, razvoj in inovacije</a:t>
            </a:r>
            <a:endParaRPr kumimoji="0" lang="sl-SI" sz="2000" b="1" i="0" u="none" strike="noStrike" kern="1200" cap="none" spc="0" normalizeH="0" baseline="0" dirty="0">
              <a:ln>
                <a:noFill/>
              </a:ln>
              <a:solidFill>
                <a:srgbClr val="00467D"/>
              </a:solidFill>
              <a:effectLst/>
              <a:uLnTx/>
              <a:uFillTx/>
              <a:latin typeface="tahoma"/>
              <a:ea typeface="+mn-ea"/>
              <a:cs typeface="+mn-cs"/>
            </a:endParaRPr>
          </a:p>
          <a:p>
            <a:pPr marL="342900" marR="0" lvl="0" indent="-342900" algn="l" defTabSz="914400" rtl="0" eaLnBrk="1" fontAlgn="auto" latinLnBrk="0" hangingPunct="1">
              <a:spcBef>
                <a:spcPts val="600"/>
              </a:spcBef>
              <a:spcAft>
                <a:spcPts val="600"/>
              </a:spcAft>
              <a:buClr>
                <a:srgbClr val="C00000"/>
              </a:buClr>
              <a:buSzTx/>
              <a:buFont typeface="Arial" panose="020B0604020202020204" pitchFamily="34" charset="0"/>
              <a:buChar char="•"/>
              <a:tabLst/>
              <a:defRPr/>
            </a:pPr>
            <a:r>
              <a:rPr kumimoji="0" lang="sl-SI" sz="1400" b="1" i="0" u="none" strike="noStrike" kern="1200" cap="none" spc="0" normalizeH="0" baseline="0" dirty="0">
                <a:ln>
                  <a:noFill/>
                </a:ln>
                <a:solidFill>
                  <a:srgbClr val="00467D"/>
                </a:solidFill>
                <a:effectLst/>
                <a:uLnTx/>
                <a:uFillTx/>
                <a:latin typeface="tahoma"/>
                <a:ea typeface="+mn-ea"/>
                <a:cs typeface="+mn-cs"/>
              </a:rPr>
              <a:t>Posojila za financiranje naložb v razvoj, raziskave  in inovacije (Sklad skladov in Sklad skladov COVID-19)</a:t>
            </a:r>
          </a:p>
          <a:p>
            <a:pPr marL="342900" marR="0" lvl="0" indent="-342900" algn="l" defTabSz="914400" rtl="0" eaLnBrk="1" fontAlgn="auto" latinLnBrk="0" hangingPunct="1">
              <a:spcBef>
                <a:spcPts val="600"/>
              </a:spcBef>
              <a:spcAft>
                <a:spcPts val="600"/>
              </a:spcAft>
              <a:buClr>
                <a:srgbClr val="C00000"/>
              </a:buClr>
              <a:buSzTx/>
              <a:buFont typeface="Arial" panose="020B0604020202020204" pitchFamily="34" charset="0"/>
              <a:buChar char="•"/>
              <a:tabLst/>
              <a:defRPr/>
            </a:pPr>
            <a:r>
              <a:rPr kumimoji="0" lang="sl-SI" sz="1400" b="1" i="0" u="none" strike="noStrike" kern="1200" cap="none" spc="0" normalizeH="0" baseline="0" dirty="0">
                <a:ln>
                  <a:noFill/>
                </a:ln>
                <a:solidFill>
                  <a:srgbClr val="00467D"/>
                </a:solidFill>
                <a:effectLst/>
                <a:uLnTx/>
                <a:uFillTx/>
                <a:latin typeface="tahoma"/>
                <a:ea typeface="+mn-ea"/>
                <a:cs typeface="+mn-cs"/>
              </a:rPr>
              <a:t>Krediti za raziskave, razvoj in inovacije za </a:t>
            </a:r>
            <a:r>
              <a:rPr kumimoji="0" lang="sl-SI" sz="1400" b="1" i="0" u="none" strike="noStrike" kern="1200" cap="none" spc="0" normalizeH="0" baseline="0" dirty="0" err="1">
                <a:ln>
                  <a:noFill/>
                </a:ln>
                <a:solidFill>
                  <a:srgbClr val="00467D"/>
                </a:solidFill>
                <a:effectLst/>
                <a:uLnTx/>
                <a:uFillTx/>
                <a:latin typeface="tahoma"/>
                <a:ea typeface="+mn-ea"/>
                <a:cs typeface="+mn-cs"/>
              </a:rPr>
              <a:t>MSP</a:t>
            </a:r>
            <a:r>
              <a:rPr kumimoji="0" lang="sl-SI" sz="1400" b="1" i="0" u="none" strike="noStrike" kern="1200" cap="none" spc="0" normalizeH="0" baseline="0" dirty="0">
                <a:ln>
                  <a:noFill/>
                </a:ln>
                <a:solidFill>
                  <a:srgbClr val="00467D"/>
                </a:solidFill>
                <a:effectLst/>
                <a:uLnTx/>
                <a:uFillTx/>
                <a:latin typeface="tahoma"/>
                <a:ea typeface="+mn-ea"/>
                <a:cs typeface="+mn-cs"/>
              </a:rPr>
              <a:t> kriti z jamstvom </a:t>
            </a:r>
            <a:r>
              <a:rPr kumimoji="0" lang="sl-SI" sz="1400" b="1" i="0" u="none" strike="noStrike" kern="1200" cap="none" spc="0" normalizeH="0" baseline="0" dirty="0" err="1">
                <a:ln>
                  <a:noFill/>
                </a:ln>
                <a:solidFill>
                  <a:srgbClr val="00467D"/>
                </a:solidFill>
                <a:effectLst/>
                <a:uLnTx/>
                <a:uFillTx/>
                <a:latin typeface="tahoma"/>
                <a:ea typeface="+mn-ea"/>
                <a:cs typeface="+mn-cs"/>
              </a:rPr>
              <a:t>SID</a:t>
            </a:r>
            <a:r>
              <a:rPr kumimoji="0" lang="sl-SI" sz="1400" b="1" i="0" u="none" strike="noStrike" kern="1200" cap="none" spc="0" normalizeH="0" baseline="0" dirty="0">
                <a:ln>
                  <a:noFill/>
                </a:ln>
                <a:solidFill>
                  <a:srgbClr val="00467D"/>
                </a:solidFill>
                <a:effectLst/>
                <a:uLnTx/>
                <a:uFillTx/>
                <a:latin typeface="tahoma"/>
                <a:ea typeface="+mn-ea"/>
                <a:cs typeface="+mn-cs"/>
              </a:rPr>
              <a:t> banke</a:t>
            </a:r>
          </a:p>
          <a:p>
            <a:pPr marL="285750" marR="0" lvl="0" indent="-285750" algn="l" defTabSz="914400" rtl="0" eaLnBrk="1" fontAlgn="auto" latinLnBrk="0" hangingPunct="1">
              <a:lnSpc>
                <a:spcPct val="100000"/>
              </a:lnSpc>
              <a:spcBef>
                <a:spcPts val="1200"/>
              </a:spcBef>
              <a:spcAft>
                <a:spcPts val="0"/>
              </a:spcAft>
              <a:buClr>
                <a:srgbClr val="C00000"/>
              </a:buClr>
              <a:buSzTx/>
              <a:buFont typeface="Wingdings" panose="05000000000000000000" pitchFamily="2" charset="2"/>
              <a:buChar char="ü"/>
              <a:tabLst/>
              <a:defRPr/>
            </a:pPr>
            <a:r>
              <a:rPr lang="sv-SE" sz="2000" b="1" dirty="0">
                <a:solidFill>
                  <a:srgbClr val="AF231E"/>
                </a:solidFill>
                <a:latin typeface="tahoma"/>
              </a:rPr>
              <a:t>Mala in srednje velika podjetja</a:t>
            </a:r>
          </a:p>
          <a:p>
            <a:pPr marL="342900" marR="0" lvl="0" indent="-342900" algn="l" defTabSz="914400" rtl="0" eaLnBrk="1" fontAlgn="auto" latinLnBrk="0" hangingPunct="1">
              <a:lnSpc>
                <a:spcPct val="100000"/>
              </a:lnSpc>
              <a:spcBef>
                <a:spcPts val="600"/>
              </a:spcBef>
              <a:spcAft>
                <a:spcPts val="600"/>
              </a:spcAft>
              <a:buClr>
                <a:srgbClr val="C00000"/>
              </a:buClr>
              <a:buSzTx/>
              <a:buFont typeface="Arial" panose="020B0604020202020204" pitchFamily="34" charset="0"/>
              <a:buChar char="•"/>
              <a:tabLst/>
              <a:defRPr/>
            </a:pPr>
            <a:r>
              <a:rPr kumimoji="0" lang="sl-SI" sz="1400" b="1" i="0" u="none" strike="noStrike" kern="1200" cap="none" spc="0" normalizeH="0" baseline="0" dirty="0" err="1">
                <a:ln>
                  <a:noFill/>
                </a:ln>
                <a:solidFill>
                  <a:srgbClr val="00467D"/>
                </a:solidFill>
                <a:effectLst/>
                <a:uLnTx/>
                <a:uFillTx/>
                <a:latin typeface="tahoma"/>
                <a:ea typeface="+mn-ea"/>
                <a:cs typeface="+mn-cs"/>
              </a:rPr>
              <a:t>Mikroposojila</a:t>
            </a:r>
            <a:r>
              <a:rPr kumimoji="0" lang="sl-SI" sz="1400" b="1" i="0" u="none" strike="noStrike" kern="1200" cap="none" spc="0" normalizeH="0" baseline="0" dirty="0">
                <a:ln>
                  <a:noFill/>
                </a:ln>
                <a:solidFill>
                  <a:srgbClr val="00467D"/>
                </a:solidFill>
                <a:effectLst/>
                <a:uLnTx/>
                <a:uFillTx/>
                <a:latin typeface="tahoma"/>
                <a:ea typeface="+mn-ea"/>
                <a:cs typeface="+mn-cs"/>
              </a:rPr>
              <a:t> za </a:t>
            </a:r>
            <a:r>
              <a:rPr kumimoji="0" lang="sl-SI" sz="1400" b="1" i="0" u="none" strike="noStrike" kern="1200" cap="none" spc="0" normalizeH="0" baseline="0" dirty="0" err="1">
                <a:ln>
                  <a:noFill/>
                </a:ln>
                <a:solidFill>
                  <a:srgbClr val="00467D"/>
                </a:solidFill>
                <a:effectLst/>
                <a:uLnTx/>
                <a:uFillTx/>
                <a:latin typeface="tahoma"/>
                <a:ea typeface="+mn-ea"/>
                <a:cs typeface="+mn-cs"/>
              </a:rPr>
              <a:t>MSP</a:t>
            </a:r>
            <a:r>
              <a:rPr kumimoji="0" lang="sl-SI" sz="1400" b="1" i="0" u="none" strike="noStrike" kern="1200" cap="none" spc="0" normalizeH="0" baseline="0" dirty="0">
                <a:ln>
                  <a:noFill/>
                </a:ln>
                <a:solidFill>
                  <a:srgbClr val="00467D"/>
                </a:solidFill>
                <a:effectLst/>
                <a:uLnTx/>
                <a:uFillTx/>
                <a:latin typeface="tahoma"/>
                <a:ea typeface="+mn-ea"/>
                <a:cs typeface="+mn-cs"/>
              </a:rPr>
              <a:t> (Sklad skladov in Sklad skladov COVID-19)</a:t>
            </a:r>
          </a:p>
          <a:p>
            <a:pPr marL="342900" marR="0" lvl="0" indent="-342900" algn="l" defTabSz="914400" rtl="0" eaLnBrk="1" fontAlgn="auto" latinLnBrk="0" hangingPunct="1">
              <a:lnSpc>
                <a:spcPct val="100000"/>
              </a:lnSpc>
              <a:spcBef>
                <a:spcPts val="600"/>
              </a:spcBef>
              <a:spcAft>
                <a:spcPts val="600"/>
              </a:spcAft>
              <a:buClr>
                <a:srgbClr val="C00000"/>
              </a:buClr>
              <a:buSzTx/>
              <a:buFont typeface="Arial" panose="020B0604020202020204" pitchFamily="34" charset="0"/>
              <a:buChar char="•"/>
              <a:tabLst/>
              <a:defRPr/>
            </a:pPr>
            <a:r>
              <a:rPr kumimoji="0" lang="sl-SI" sz="1400" b="1" i="0" u="none" strike="noStrike" kern="1200" cap="none" spc="0" normalizeH="0" baseline="0" dirty="0">
                <a:ln>
                  <a:noFill/>
                </a:ln>
                <a:solidFill>
                  <a:srgbClr val="00467D"/>
                </a:solidFill>
                <a:effectLst/>
                <a:uLnTx/>
                <a:uFillTx/>
                <a:latin typeface="tahoma"/>
                <a:ea typeface="+mn-ea"/>
                <a:cs typeface="+mn-cs"/>
              </a:rPr>
              <a:t>Krediti za </a:t>
            </a:r>
            <a:r>
              <a:rPr kumimoji="0" lang="sl-SI" sz="1400" b="1" i="0" u="none" strike="noStrike" kern="1200" cap="none" spc="0" normalizeH="0" baseline="0" dirty="0" err="1">
                <a:ln>
                  <a:noFill/>
                </a:ln>
                <a:solidFill>
                  <a:srgbClr val="00467D"/>
                </a:solidFill>
                <a:effectLst/>
                <a:uLnTx/>
                <a:uFillTx/>
                <a:latin typeface="tahoma"/>
                <a:ea typeface="+mn-ea"/>
                <a:cs typeface="+mn-cs"/>
              </a:rPr>
              <a:t>MSP</a:t>
            </a:r>
            <a:r>
              <a:rPr kumimoji="0" lang="sl-SI" sz="1400" b="1" i="0" u="none" strike="noStrike" kern="1200" cap="none" spc="0" normalizeH="0" baseline="0" dirty="0">
                <a:ln>
                  <a:noFill/>
                </a:ln>
                <a:solidFill>
                  <a:srgbClr val="00467D"/>
                </a:solidFill>
                <a:effectLst/>
                <a:uLnTx/>
                <a:uFillTx/>
                <a:latin typeface="tahoma"/>
                <a:ea typeface="+mn-ea"/>
                <a:cs typeface="+mn-cs"/>
              </a:rPr>
              <a:t> z jamstvom </a:t>
            </a:r>
            <a:r>
              <a:rPr kumimoji="0" lang="sl-SI" sz="1400" b="1" i="0" u="none" strike="noStrike" kern="1200" cap="none" spc="0" normalizeH="0" baseline="0" dirty="0" err="1">
                <a:ln>
                  <a:noFill/>
                </a:ln>
                <a:solidFill>
                  <a:srgbClr val="00467D"/>
                </a:solidFill>
                <a:effectLst/>
                <a:uLnTx/>
                <a:uFillTx/>
                <a:latin typeface="tahoma"/>
                <a:ea typeface="+mn-ea"/>
                <a:cs typeface="+mn-cs"/>
              </a:rPr>
              <a:t>SID</a:t>
            </a:r>
            <a:r>
              <a:rPr kumimoji="0" lang="sl-SI" sz="1400" b="1" i="0" u="none" strike="noStrike" kern="1200" cap="none" spc="0" normalizeH="0" baseline="0" dirty="0">
                <a:ln>
                  <a:noFill/>
                </a:ln>
                <a:solidFill>
                  <a:srgbClr val="00467D"/>
                </a:solidFill>
                <a:effectLst/>
                <a:uLnTx/>
                <a:uFillTx/>
                <a:latin typeface="tahoma"/>
                <a:ea typeface="+mn-ea"/>
                <a:cs typeface="+mn-cs"/>
              </a:rPr>
              <a:t> banke</a:t>
            </a:r>
          </a:p>
          <a:p>
            <a:pPr marL="342900" marR="0" lvl="0" indent="-342900" algn="l" defTabSz="914400" rtl="0" eaLnBrk="1" fontAlgn="auto" latinLnBrk="0" hangingPunct="1">
              <a:lnSpc>
                <a:spcPct val="100000"/>
              </a:lnSpc>
              <a:spcBef>
                <a:spcPts val="600"/>
              </a:spcBef>
              <a:spcAft>
                <a:spcPts val="600"/>
              </a:spcAft>
              <a:buClr>
                <a:srgbClr val="C00000"/>
              </a:buClr>
              <a:buSzTx/>
              <a:buFont typeface="Arial" panose="020B0604020202020204" pitchFamily="34" charset="0"/>
              <a:buChar char="•"/>
              <a:tabLst/>
              <a:defRPr/>
            </a:pPr>
            <a:r>
              <a:rPr kumimoji="0" lang="sl-SI" sz="1400" b="1" i="0" u="none" strike="noStrike" kern="1200" cap="none" spc="0" normalizeH="0" baseline="0" dirty="0">
                <a:ln>
                  <a:noFill/>
                </a:ln>
                <a:solidFill>
                  <a:srgbClr val="00467D"/>
                </a:solidFill>
                <a:effectLst/>
                <a:uLnTx/>
                <a:uFillTx/>
                <a:latin typeface="tahoma"/>
                <a:ea typeface="+mn-ea"/>
                <a:cs typeface="+mn-cs"/>
              </a:rPr>
              <a:t>Lastniško in </a:t>
            </a:r>
            <a:r>
              <a:rPr kumimoji="0" lang="sl-SI" sz="1400" b="1" i="0" u="none" strike="noStrike" kern="1200" cap="none" spc="0" normalizeH="0" baseline="0" dirty="0" err="1">
                <a:ln>
                  <a:noFill/>
                </a:ln>
                <a:solidFill>
                  <a:srgbClr val="00467D"/>
                </a:solidFill>
                <a:effectLst/>
                <a:uLnTx/>
                <a:uFillTx/>
                <a:latin typeface="tahoma"/>
                <a:ea typeface="+mn-ea"/>
                <a:cs typeface="+mn-cs"/>
              </a:rPr>
              <a:t>kvazi</a:t>
            </a:r>
            <a:r>
              <a:rPr kumimoji="0" lang="sl-SI" sz="1400" b="1" i="0" u="none" strike="noStrike" kern="1200" cap="none" spc="0" normalizeH="0" baseline="0" dirty="0">
                <a:ln>
                  <a:noFill/>
                </a:ln>
                <a:solidFill>
                  <a:srgbClr val="00467D"/>
                </a:solidFill>
                <a:effectLst/>
                <a:uLnTx/>
                <a:uFillTx/>
                <a:latin typeface="tahoma"/>
                <a:ea typeface="+mn-ea"/>
                <a:cs typeface="+mn-cs"/>
              </a:rPr>
              <a:t> lastniško financiranje</a:t>
            </a:r>
          </a:p>
          <a:p>
            <a:pPr marL="285750" marR="0" lvl="0" indent="-285750" algn="l" defTabSz="914400" rtl="0" eaLnBrk="1" fontAlgn="auto" latinLnBrk="0" hangingPunct="1">
              <a:lnSpc>
                <a:spcPct val="100000"/>
              </a:lnSpc>
              <a:spcBef>
                <a:spcPts val="1200"/>
              </a:spcBef>
              <a:spcAft>
                <a:spcPts val="0"/>
              </a:spcAft>
              <a:buClr>
                <a:srgbClr val="C00000"/>
              </a:buClr>
              <a:buSzTx/>
              <a:buFont typeface="Wingdings" panose="05000000000000000000" pitchFamily="2" charset="2"/>
              <a:buChar char="ü"/>
              <a:tabLst/>
              <a:defRPr/>
            </a:pPr>
            <a:r>
              <a:rPr lang="sl-SI" sz="2000" b="1" dirty="0">
                <a:solidFill>
                  <a:srgbClr val="AF231E"/>
                </a:solidFill>
                <a:latin typeface="tahoma"/>
              </a:rPr>
              <a:t>Energetska učinkovitost</a:t>
            </a:r>
          </a:p>
          <a:p>
            <a:pPr marL="342900" marR="0" lvl="0" indent="-342900" algn="l" defTabSz="914400" rtl="0" eaLnBrk="1" fontAlgn="auto" latinLnBrk="0" hangingPunct="1">
              <a:lnSpc>
                <a:spcPct val="100000"/>
              </a:lnSpc>
              <a:spcBef>
                <a:spcPts val="600"/>
              </a:spcBef>
              <a:spcAft>
                <a:spcPts val="0"/>
              </a:spcAft>
              <a:buClr>
                <a:srgbClr val="C00000"/>
              </a:buClr>
              <a:buSzTx/>
              <a:buFont typeface="Arial" panose="020B0604020202020204" pitchFamily="34" charset="0"/>
              <a:buChar char="•"/>
              <a:tabLst/>
              <a:defRPr/>
            </a:pPr>
            <a:r>
              <a:rPr lang="sl-SI" sz="1400" b="1" dirty="0">
                <a:solidFill>
                  <a:srgbClr val="00467D"/>
                </a:solidFill>
                <a:latin typeface="tahoma"/>
              </a:rPr>
              <a:t>Posojila za financiranje projektov celovite energetske prenove javnih stavb za </a:t>
            </a:r>
            <a:r>
              <a:rPr lang="sl-SI" sz="1400" b="1" dirty="0" err="1">
                <a:solidFill>
                  <a:srgbClr val="00467D"/>
                </a:solidFill>
                <a:latin typeface="tahoma"/>
              </a:rPr>
              <a:t>ESCO</a:t>
            </a:r>
            <a:r>
              <a:rPr lang="sl-SI" sz="1400" b="1" dirty="0">
                <a:solidFill>
                  <a:srgbClr val="00467D"/>
                </a:solidFill>
                <a:latin typeface="tahoma"/>
              </a:rPr>
              <a:t> podjetja in občine</a:t>
            </a:r>
          </a:p>
          <a:p>
            <a:pPr marL="285750" marR="0" lvl="0" indent="-285750" algn="l" defTabSz="914400" rtl="0" eaLnBrk="1" fontAlgn="auto" latinLnBrk="0" hangingPunct="1">
              <a:lnSpc>
                <a:spcPct val="100000"/>
              </a:lnSpc>
              <a:spcBef>
                <a:spcPts val="1200"/>
              </a:spcBef>
              <a:spcAft>
                <a:spcPts val="0"/>
              </a:spcAft>
              <a:buClr>
                <a:srgbClr val="C00000"/>
              </a:buClr>
              <a:buSzTx/>
              <a:buFont typeface="Wingdings" panose="05000000000000000000" pitchFamily="2" charset="2"/>
              <a:buChar char="ü"/>
              <a:tabLst/>
              <a:defRPr/>
            </a:pPr>
            <a:r>
              <a:rPr lang="sl-SI" sz="2000" b="1" dirty="0">
                <a:solidFill>
                  <a:srgbClr val="AF231E"/>
                </a:solidFill>
                <a:latin typeface="tahoma"/>
              </a:rPr>
              <a:t>Urbani razvoj</a:t>
            </a:r>
          </a:p>
          <a:p>
            <a:pPr marL="285750" marR="0" lvl="0" indent="-285750" algn="l" defTabSz="914400" rtl="0" eaLnBrk="1" fontAlgn="auto" latinLnBrk="0" hangingPunct="1">
              <a:lnSpc>
                <a:spcPct val="100000"/>
              </a:lnSpc>
              <a:spcBef>
                <a:spcPts val="600"/>
              </a:spcBef>
              <a:spcAft>
                <a:spcPts val="0"/>
              </a:spcAft>
              <a:buClr>
                <a:srgbClr val="C00000"/>
              </a:buClr>
              <a:buSzTx/>
              <a:buFont typeface="Arial" panose="020B0604020202020204" pitchFamily="34" charset="0"/>
              <a:buChar char="•"/>
              <a:tabLst/>
              <a:defRPr/>
            </a:pPr>
            <a:r>
              <a:rPr lang="sl-SI" sz="1400" b="1" dirty="0">
                <a:solidFill>
                  <a:srgbClr val="00467D"/>
                </a:solidFill>
                <a:latin typeface="tahoma"/>
              </a:rPr>
              <a:t>Posojila za financiranje projektov urbanega razvoja za podjetja in občine</a:t>
            </a:r>
          </a:p>
          <a:p>
            <a:pPr marL="285750" marR="0" lvl="0" indent="-285750" algn="l" defTabSz="914400" rtl="0" eaLnBrk="1" fontAlgn="auto" latinLnBrk="0" hangingPunct="1">
              <a:lnSpc>
                <a:spcPct val="100000"/>
              </a:lnSpc>
              <a:spcAft>
                <a:spcPts val="0"/>
              </a:spcAft>
              <a:buClr>
                <a:srgbClr val="C00000"/>
              </a:buClr>
              <a:buSzTx/>
              <a:buFont typeface="Wingdings" panose="05000000000000000000" pitchFamily="2" charset="2"/>
              <a:buChar char="ü"/>
              <a:tabLst/>
              <a:defRPr/>
            </a:pPr>
            <a:endParaRPr kumimoji="0" lang="sl-SI" sz="2000" b="1" i="0" u="none" strike="noStrike" kern="1200" cap="none" spc="0" normalizeH="0" baseline="0" dirty="0">
              <a:ln>
                <a:noFill/>
              </a:ln>
              <a:solidFill>
                <a:srgbClr val="00467D"/>
              </a:solidFill>
              <a:effectLst/>
              <a:uLnTx/>
              <a:uFillTx/>
              <a:latin typeface="tahoma"/>
              <a:ea typeface="+mn-ea"/>
              <a:cs typeface="+mn-cs"/>
            </a:endParaRPr>
          </a:p>
          <a:p>
            <a:pPr marL="285750" marR="0" lvl="0" indent="-285750" algn="l" defTabSz="914400" rtl="0" eaLnBrk="1" fontAlgn="auto" latinLnBrk="0" hangingPunct="1">
              <a:lnSpc>
                <a:spcPct val="100000"/>
              </a:lnSpc>
              <a:spcBef>
                <a:spcPts val="1200"/>
              </a:spcBef>
              <a:spcAft>
                <a:spcPts val="0"/>
              </a:spcAft>
              <a:buClr>
                <a:srgbClr val="C00000"/>
              </a:buClr>
              <a:buSzTx/>
              <a:buFont typeface="Wingdings" panose="05000000000000000000" pitchFamily="2" charset="2"/>
              <a:buChar char="ü"/>
              <a:tabLst/>
              <a:defRPr/>
            </a:pPr>
            <a:endParaRPr kumimoji="0" lang="sl-SI" sz="2000" b="1" i="0" u="none" strike="noStrike" kern="1200" cap="none" spc="0" normalizeH="0" baseline="0" dirty="0">
              <a:ln>
                <a:noFill/>
              </a:ln>
              <a:solidFill>
                <a:srgbClr val="00467D"/>
              </a:solidFill>
              <a:effectLst/>
              <a:uLnTx/>
              <a:uFillTx/>
              <a:latin typeface="tahoma"/>
              <a:ea typeface="+mn-ea"/>
              <a:cs typeface="+mn-cs"/>
            </a:endParaRPr>
          </a:p>
        </p:txBody>
      </p:sp>
      <p:sp>
        <p:nvSpPr>
          <p:cNvPr id="15" name="TextBox 20">
            <a:extLst>
              <a:ext uri="{FF2B5EF4-FFF2-40B4-BE49-F238E27FC236}">
                <a16:creationId xmlns:a16="http://schemas.microsoft.com/office/drawing/2014/main" id="{C237A00F-F09E-475E-A731-E3CE7CE96007}"/>
              </a:ext>
            </a:extLst>
          </p:cNvPr>
          <p:cNvSpPr txBox="1"/>
          <p:nvPr/>
        </p:nvSpPr>
        <p:spPr>
          <a:xfrm>
            <a:off x="220329" y="4810501"/>
            <a:ext cx="3067513" cy="677108"/>
          </a:xfrm>
          <a:prstGeom prst="rect">
            <a:avLst/>
          </a:prstGeom>
        </p:spPr>
        <p:txBody>
          <a:bodyPr wrap="square" lIns="0" tIns="0" rIns="0" bIns="0" rtlCol="0" anchor="t">
            <a:spAutoFit/>
          </a:bodyPr>
          <a:lstStyle/>
          <a:p>
            <a:pPr algn="ctr" defTabSz="609630">
              <a:defRPr/>
            </a:pPr>
            <a:r>
              <a:rPr lang="sl-SI" sz="2000" b="1" spc="-81" dirty="0">
                <a:solidFill>
                  <a:srgbClr val="C00000"/>
                </a:solidFill>
                <a:latin typeface="Tahoma" panose="020B0604030504040204" pitchFamily="34" charset="0"/>
                <a:ea typeface="Tahoma" panose="020B0604030504040204" pitchFamily="34" charset="0"/>
                <a:cs typeface="Tahoma" panose="020B0604030504040204" pitchFamily="34" charset="0"/>
              </a:rPr>
              <a:t>Skladi skladov SID banke </a:t>
            </a:r>
          </a:p>
          <a:p>
            <a:pPr algn="ctr" defTabSz="609630">
              <a:defRPr/>
            </a:pPr>
            <a:r>
              <a:rPr lang="sl-SI" sz="2400" b="1" spc="-81" dirty="0">
                <a:solidFill>
                  <a:schemeClr val="bg1"/>
                </a:solidFill>
                <a:latin typeface="Tahoma" panose="020B0604030504040204" pitchFamily="34" charset="0"/>
                <a:ea typeface="Tahoma" panose="020B0604030504040204" pitchFamily="34" charset="0"/>
                <a:cs typeface="Tahoma" panose="020B0604030504040204" pitchFamily="34" charset="0"/>
              </a:rPr>
              <a:t>na voljo še 95 mio € </a:t>
            </a:r>
          </a:p>
        </p:txBody>
      </p:sp>
      <p:pic>
        <p:nvPicPr>
          <p:cNvPr id="16" name="Picture 15">
            <a:extLst>
              <a:ext uri="{FF2B5EF4-FFF2-40B4-BE49-F238E27FC236}">
                <a16:creationId xmlns:a16="http://schemas.microsoft.com/office/drawing/2014/main" id="{3BD65F35-1D39-48CC-B29B-65AB2131CFCF}"/>
              </a:ext>
            </a:extLst>
          </p:cNvPr>
          <p:cNvPicPr>
            <a:picLocks noChangeAspect="1"/>
          </p:cNvPicPr>
          <p:nvPr/>
        </p:nvPicPr>
        <p:blipFill>
          <a:blip r:embed="rId4"/>
          <a:stretch>
            <a:fillRect/>
          </a:stretch>
        </p:blipFill>
        <p:spPr>
          <a:xfrm>
            <a:off x="6054166" y="5900190"/>
            <a:ext cx="5786366" cy="643230"/>
          </a:xfrm>
          <a:prstGeom prst="rect">
            <a:avLst/>
          </a:prstGeom>
        </p:spPr>
      </p:pic>
      <p:sp>
        <p:nvSpPr>
          <p:cNvPr id="17" name="TextBox 16">
            <a:extLst>
              <a:ext uri="{FF2B5EF4-FFF2-40B4-BE49-F238E27FC236}">
                <a16:creationId xmlns:a16="http://schemas.microsoft.com/office/drawing/2014/main" id="{0849EBEB-6E68-4720-B983-CBC583944349}"/>
              </a:ext>
            </a:extLst>
          </p:cNvPr>
          <p:cNvSpPr txBox="1"/>
          <p:nvPr/>
        </p:nvSpPr>
        <p:spPr>
          <a:xfrm>
            <a:off x="5542714" y="5587781"/>
            <a:ext cx="2147863" cy="276999"/>
          </a:xfrm>
          <a:prstGeom prst="rect">
            <a:avLst/>
          </a:prstGeom>
          <a:noFill/>
        </p:spPr>
        <p:txBody>
          <a:bodyPr wrap="square" rtlCol="0">
            <a:spAutoFit/>
          </a:bodyPr>
          <a:lstStyle/>
          <a:p>
            <a:pPr algn="ctr"/>
            <a:r>
              <a:rPr lang="sl-SI" sz="1200" b="1" dirty="0">
                <a:solidFill>
                  <a:srgbClr val="00467D"/>
                </a:solidFill>
                <a:latin typeface="Tahoma" panose="020B0604030504040204" pitchFamily="34" charset="0"/>
                <a:ea typeface="Tahoma" panose="020B0604030504040204" pitchFamily="34" charset="0"/>
                <a:cs typeface="Tahoma" panose="020B0604030504040204" pitchFamily="34" charset="0"/>
              </a:rPr>
              <a:t>Na voljo pri:</a:t>
            </a:r>
          </a:p>
        </p:txBody>
      </p:sp>
    </p:spTree>
    <p:extLst>
      <p:ext uri="{BB962C8B-B14F-4D97-AF65-F5344CB8AC3E}">
        <p14:creationId xmlns:p14="http://schemas.microsoft.com/office/powerpoint/2010/main" val="1389989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1415653"/>
            <a:chOff x="0" y="0"/>
            <a:chExt cx="6252776" cy="718313"/>
          </a:xfrm>
          <a:solidFill>
            <a:srgbClr val="00467D"/>
          </a:solidFill>
        </p:grpSpPr>
        <p:sp>
          <p:nvSpPr>
            <p:cNvPr id="3" name="Freeform 3"/>
            <p:cNvSpPr/>
            <p:nvPr/>
          </p:nvSpPr>
          <p:spPr>
            <a:xfrm>
              <a:off x="0" y="0"/>
              <a:ext cx="6252775" cy="718313"/>
            </a:xfrm>
            <a:custGeom>
              <a:avLst/>
              <a:gdLst/>
              <a:ahLst/>
              <a:cxnLst/>
              <a:rect l="l" t="t" r="r" b="b"/>
              <a:pathLst>
                <a:path w="6252775" h="718313">
                  <a:moveTo>
                    <a:pt x="0" y="0"/>
                  </a:moveTo>
                  <a:lnTo>
                    <a:pt x="6252775" y="0"/>
                  </a:lnTo>
                  <a:lnTo>
                    <a:pt x="6252775" y="718313"/>
                  </a:lnTo>
                  <a:lnTo>
                    <a:pt x="0" y="718313"/>
                  </a:lnTo>
                  <a:close/>
                </a:path>
              </a:pathLst>
            </a:custGeom>
            <a:grpFill/>
          </p:spPr>
        </p:sp>
      </p:grpSp>
      <p:grpSp>
        <p:nvGrpSpPr>
          <p:cNvPr id="5" name="Group 5"/>
          <p:cNvGrpSpPr/>
          <p:nvPr/>
        </p:nvGrpSpPr>
        <p:grpSpPr>
          <a:xfrm>
            <a:off x="685800" y="335468"/>
            <a:ext cx="9615058" cy="1078136"/>
            <a:chOff x="0" y="-38100"/>
            <a:chExt cx="8231285" cy="2156271"/>
          </a:xfrm>
        </p:grpSpPr>
        <p:sp>
          <p:nvSpPr>
            <p:cNvPr id="6" name="TextBox 6"/>
            <p:cNvSpPr txBox="1"/>
            <p:nvPr/>
          </p:nvSpPr>
          <p:spPr>
            <a:xfrm>
              <a:off x="0" y="1727935"/>
              <a:ext cx="8231285" cy="390236"/>
            </a:xfrm>
            <a:prstGeom prst="rect">
              <a:avLst/>
            </a:prstGeom>
          </p:spPr>
          <p:txBody>
            <a:bodyPr lIns="0" tIns="0" rIns="0" bIns="0" rtlCol="0" anchor="t">
              <a:spAutoFit/>
            </a:bodyPr>
            <a:lstStyle/>
            <a:p>
              <a:pPr defTabSz="609630">
                <a:lnSpc>
                  <a:spcPts val="1680"/>
                </a:lnSpc>
                <a:spcBef>
                  <a:spcPct val="0"/>
                </a:spcBef>
                <a:defRPr/>
              </a:pPr>
              <a:endParaRPr sz="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7"/>
            <p:cNvSpPr txBox="1"/>
            <p:nvPr/>
          </p:nvSpPr>
          <p:spPr>
            <a:xfrm>
              <a:off x="0" y="-38100"/>
              <a:ext cx="8231285" cy="1641475"/>
            </a:xfrm>
            <a:prstGeom prst="rect">
              <a:avLst/>
            </a:prstGeom>
          </p:spPr>
          <p:txBody>
            <a:bodyPr lIns="0" tIns="0" rIns="0" bIns="0" rtlCol="0" anchor="t">
              <a:spAutoFit/>
            </a:bodyPr>
            <a:lstStyle/>
            <a:p>
              <a:pPr defTabSz="609630">
                <a:lnSpc>
                  <a:spcPts val="3206"/>
                </a:lnSpc>
                <a:spcBef>
                  <a:spcPct val="0"/>
                </a:spcBef>
                <a:defRPr/>
              </a:pPr>
              <a:r>
                <a:rPr lang="sl-SI" sz="3000" b="1" spc="-73">
                  <a:solidFill>
                    <a:srgbClr val="FFFFFF"/>
                  </a:solidFill>
                  <a:latin typeface="Tahoma" panose="020B0604030504040204" pitchFamily="34" charset="0"/>
                  <a:ea typeface="Tahoma" panose="020B0604030504040204" pitchFamily="34" charset="0"/>
                  <a:cs typeface="Tahoma" panose="020B0604030504040204" pitchFamily="34" charset="0"/>
                </a:rPr>
                <a:t>Prvovrstna zavarovanja nemarketabilnih tveganj</a:t>
              </a:r>
            </a:p>
            <a:p>
              <a:pPr defTabSz="609630">
                <a:lnSpc>
                  <a:spcPts val="3206"/>
                </a:lnSpc>
                <a:spcBef>
                  <a:spcPct val="0"/>
                </a:spcBef>
                <a:defRPr/>
              </a:pPr>
              <a:r>
                <a:rPr lang="sl-SI" sz="3000" b="1" spc="-73">
                  <a:solidFill>
                    <a:srgbClr val="FFFFFF"/>
                  </a:solidFill>
                  <a:latin typeface="Tahoma" panose="020B0604030504040204" pitchFamily="34" charset="0"/>
                  <a:ea typeface="Tahoma" panose="020B0604030504040204" pitchFamily="34" charset="0"/>
                  <a:cs typeface="Tahoma" panose="020B0604030504040204" pitchFamily="34" charset="0"/>
                </a:rPr>
                <a:t>- SID banka v vlogi izvozno kreditne agencije (IKA)</a:t>
              </a:r>
            </a:p>
          </p:txBody>
        </p:sp>
      </p:grpSp>
      <p:grpSp>
        <p:nvGrpSpPr>
          <p:cNvPr id="8" name="Group 8"/>
          <p:cNvGrpSpPr/>
          <p:nvPr/>
        </p:nvGrpSpPr>
        <p:grpSpPr>
          <a:xfrm>
            <a:off x="558800" y="1549400"/>
            <a:ext cx="7823200" cy="2737925"/>
            <a:chOff x="-219629" y="-28575"/>
            <a:chExt cx="12829849" cy="5475849"/>
          </a:xfrm>
        </p:grpSpPr>
        <p:sp>
          <p:nvSpPr>
            <p:cNvPr id="9" name="TextBox 9"/>
            <p:cNvSpPr txBox="1"/>
            <p:nvPr/>
          </p:nvSpPr>
          <p:spPr>
            <a:xfrm>
              <a:off x="-219629" y="874611"/>
              <a:ext cx="12829849" cy="4572663"/>
            </a:xfrm>
            <a:prstGeom prst="rect">
              <a:avLst/>
            </a:prstGeom>
          </p:spPr>
          <p:txBody>
            <a:bodyPr wrap="square" lIns="0" tIns="0" rIns="0" bIns="0" rtlCol="0" anchor="t">
              <a:spAutoFit/>
            </a:bodyPr>
            <a:lstStyle/>
            <a:p>
              <a:pPr marL="151138" lvl="1" defTabSz="609630">
                <a:lnSpc>
                  <a:spcPts val="1959"/>
                </a:lnSpc>
                <a:defRPr/>
              </a:pPr>
              <a:r>
                <a:rPr lang="sl-SI" sz="1600">
                  <a:solidFill>
                    <a:srgbClr val="000000"/>
                  </a:solidFill>
                  <a:latin typeface="Tahoma" panose="020B0604030504040204" pitchFamily="34" charset="0"/>
                  <a:ea typeface="Tahoma" panose="020B0604030504040204" pitchFamily="34" charset="0"/>
                  <a:cs typeface="Tahoma" panose="020B0604030504040204" pitchFamily="34" charset="0"/>
                </a:rPr>
                <a:t>SID banka kot IKA v imenu in za račun Republike Slovenije izvaja </a:t>
              </a:r>
              <a:r>
                <a:rPr lang="sl-SI" sz="1600" b="1">
                  <a:solidFill>
                    <a:srgbClr val="000000"/>
                  </a:solidFill>
                  <a:latin typeface="Tahoma" panose="020B0604030504040204" pitchFamily="34" charset="0"/>
                  <a:ea typeface="Tahoma" panose="020B0604030504040204" pitchFamily="34" charset="0"/>
                  <a:cs typeface="Tahoma" panose="020B0604030504040204" pitchFamily="34" charset="0"/>
                </a:rPr>
                <a:t>zavarovanje</a:t>
              </a:r>
              <a:r>
                <a:rPr lang="sl-SI" sz="1600">
                  <a:solidFill>
                    <a:srgbClr val="000000"/>
                  </a:solidFill>
                  <a:latin typeface="Tahoma" panose="020B0604030504040204" pitchFamily="34" charset="0"/>
                  <a:ea typeface="Tahoma" panose="020B0604030504040204" pitchFamily="34" charset="0"/>
                  <a:cs typeface="Tahoma" panose="020B0604030504040204" pitchFamily="34" charset="0"/>
                </a:rPr>
                <a:t>:</a:t>
              </a:r>
            </a:p>
            <a:p>
              <a:pPr marL="302275" lvl="1" indent="-151138" defTabSz="609630">
                <a:lnSpc>
                  <a:spcPts val="1959"/>
                </a:lnSpc>
                <a:buFont typeface="Arial"/>
                <a:buChar char="•"/>
                <a:defRPr/>
              </a:pPr>
              <a:r>
                <a:rPr lang="sl-SI" sz="1600">
                  <a:solidFill>
                    <a:srgbClr val="000000"/>
                  </a:solidFill>
                  <a:latin typeface="Tahoma" panose="020B0604030504040204" pitchFamily="34" charset="0"/>
                  <a:ea typeface="Tahoma" panose="020B0604030504040204" pitchFamily="34" charset="0"/>
                  <a:cs typeface="Tahoma" panose="020B0604030504040204" pitchFamily="34" charset="0"/>
                </a:rPr>
                <a:t>rizikov pred dobavo,</a:t>
              </a:r>
            </a:p>
            <a:p>
              <a:pPr marL="302275" lvl="1" indent="-151138" defTabSz="609630">
                <a:lnSpc>
                  <a:spcPts val="1959"/>
                </a:lnSpc>
                <a:buFont typeface="Arial"/>
                <a:buChar char="•"/>
                <a:defRPr/>
              </a:pPr>
              <a:r>
                <a:rPr lang="sl-SI" sz="1600">
                  <a:solidFill>
                    <a:srgbClr val="000000"/>
                  </a:solidFill>
                  <a:latin typeface="Tahoma" panose="020B0604030504040204" pitchFamily="34" charset="0"/>
                  <a:ea typeface="Tahoma" panose="020B0604030504040204" pitchFamily="34" charset="0"/>
                  <a:cs typeface="Tahoma" panose="020B0604030504040204" pitchFamily="34" charset="0"/>
                </a:rPr>
                <a:t>izvoznih kreditov (kredita dobavitelja, kredita tujemu kupcu, kredita tuji banki, odkupa terjatev, postfinanciranja konfirmiranega dokumentarnega akreditiva),</a:t>
              </a:r>
            </a:p>
            <a:p>
              <a:pPr marL="302275" lvl="1" indent="-151138" defTabSz="609630">
                <a:lnSpc>
                  <a:spcPts val="1959"/>
                </a:lnSpc>
                <a:buFont typeface="Arial"/>
                <a:buChar char="•"/>
                <a:defRPr/>
              </a:pPr>
              <a:r>
                <a:rPr lang="sl-SI" sz="1600">
                  <a:solidFill>
                    <a:srgbClr val="000000"/>
                  </a:solidFill>
                  <a:latin typeface="Tahoma" panose="020B0604030504040204" pitchFamily="34" charset="0"/>
                  <a:ea typeface="Tahoma" panose="020B0604030504040204" pitchFamily="34" charset="0"/>
                  <a:cs typeface="Tahoma" panose="020B0604030504040204" pitchFamily="34" charset="0"/>
                </a:rPr>
                <a:t>bančnih storitvenih garancij,</a:t>
              </a:r>
            </a:p>
            <a:p>
              <a:pPr marL="302275" lvl="1" indent="-151138" defTabSz="609630">
                <a:lnSpc>
                  <a:spcPts val="1959"/>
                </a:lnSpc>
                <a:buFont typeface="Arial"/>
                <a:buChar char="•"/>
                <a:defRPr/>
              </a:pPr>
              <a:r>
                <a:rPr lang="sl-SI" sz="1600">
                  <a:solidFill>
                    <a:srgbClr val="000000"/>
                  </a:solidFill>
                  <a:latin typeface="Tahoma" panose="020B0604030504040204" pitchFamily="34" charset="0"/>
                  <a:ea typeface="Tahoma" panose="020B0604030504040204" pitchFamily="34" charset="0"/>
                  <a:cs typeface="Tahoma" panose="020B0604030504040204" pitchFamily="34" charset="0"/>
                </a:rPr>
                <a:t>kreditov za pripravo na izvoz (financiranje obratnega kapitala),</a:t>
              </a:r>
            </a:p>
            <a:p>
              <a:pPr marL="302275" lvl="1" indent="-151138" defTabSz="609630">
                <a:lnSpc>
                  <a:spcPts val="1959"/>
                </a:lnSpc>
                <a:buFont typeface="Arial"/>
                <a:buChar char="•"/>
                <a:defRPr/>
              </a:pPr>
              <a:r>
                <a:rPr lang="sl-SI" sz="1600">
                  <a:solidFill>
                    <a:srgbClr val="000000"/>
                  </a:solidFill>
                  <a:latin typeface="Tahoma" panose="020B0604030504040204" pitchFamily="34" charset="0"/>
                  <a:ea typeface="Tahoma" panose="020B0604030504040204" pitchFamily="34" charset="0"/>
                  <a:cs typeface="Tahoma" panose="020B0604030504040204" pitchFamily="34" charset="0"/>
                </a:rPr>
                <a:t>investicij (lastniškega vložka, delničarskega posojila, nedelničarkskega posojila)</a:t>
              </a:r>
            </a:p>
            <a:p>
              <a:pPr marL="151138" lvl="1" defTabSz="609630">
                <a:lnSpc>
                  <a:spcPts val="1959"/>
                </a:lnSpc>
                <a:defRPr/>
              </a:pPr>
              <a:r>
                <a:rPr lang="sl-SI" sz="1600">
                  <a:solidFill>
                    <a:srgbClr val="000000"/>
                  </a:solidFill>
                  <a:latin typeface="Tahoma" panose="020B0604030504040204" pitchFamily="34" charset="0"/>
                  <a:ea typeface="Tahoma" panose="020B0604030504040204" pitchFamily="34" charset="0"/>
                  <a:cs typeface="Tahoma" panose="020B0604030504040204" pitchFamily="34" charset="0"/>
                </a:rPr>
                <a:t>ter </a:t>
              </a:r>
              <a:r>
                <a:rPr lang="sl-SI" sz="1600" b="1">
                  <a:solidFill>
                    <a:srgbClr val="000000"/>
                  </a:solidFill>
                  <a:latin typeface="Tahoma" panose="020B0604030504040204" pitchFamily="34" charset="0"/>
                  <a:ea typeface="Tahoma" panose="020B0604030504040204" pitchFamily="34" charset="0"/>
                  <a:cs typeface="Tahoma" panose="020B0604030504040204" pitchFamily="34" charset="0"/>
                </a:rPr>
                <a:t>pozavarovanje</a:t>
              </a:r>
              <a:r>
                <a:rPr lang="sl-SI" sz="1600">
                  <a:solidFill>
                    <a:srgbClr val="000000"/>
                  </a:solidFill>
                  <a:latin typeface="Tahoma" panose="020B0604030504040204" pitchFamily="34" charset="0"/>
                  <a:ea typeface="Tahoma" panose="020B0604030504040204" pitchFamily="34" charset="0"/>
                  <a:cs typeface="Tahoma" panose="020B0604030504040204" pitchFamily="34" charset="0"/>
                </a:rPr>
                <a:t> kratkoročnih obnovljivih (revolving) izvoznih terjatev pred nemarktebailnimi (komercialnimi in nekomercilanimi) riziki.</a:t>
              </a:r>
            </a:p>
          </p:txBody>
        </p:sp>
        <p:sp>
          <p:nvSpPr>
            <p:cNvPr id="10" name="TextBox 10"/>
            <p:cNvSpPr txBox="1"/>
            <p:nvPr/>
          </p:nvSpPr>
          <p:spPr>
            <a:xfrm>
              <a:off x="0" y="-28575"/>
              <a:ext cx="12255276" cy="722634"/>
            </a:xfrm>
            <a:prstGeom prst="rect">
              <a:avLst/>
            </a:prstGeom>
          </p:spPr>
          <p:txBody>
            <a:bodyPr lIns="0" tIns="0" rIns="0" bIns="0" rtlCol="0" anchor="t">
              <a:spAutoFit/>
            </a:bodyPr>
            <a:lstStyle/>
            <a:p>
              <a:pPr defTabSz="609630">
                <a:lnSpc>
                  <a:spcPts val="3120"/>
                </a:lnSpc>
                <a:spcBef>
                  <a:spcPct val="0"/>
                </a:spcBef>
                <a:defRPr/>
              </a:pPr>
              <a:r>
                <a:rPr lang="sl-SI" sz="2400" spc="-71">
                  <a:solidFill>
                    <a:srgbClr val="00467D"/>
                  </a:solidFill>
                  <a:latin typeface="Tahoma" panose="020B0604030504040204" pitchFamily="34" charset="0"/>
                  <a:ea typeface="Tahoma" panose="020B0604030504040204" pitchFamily="34" charset="0"/>
                  <a:cs typeface="Tahoma" panose="020B0604030504040204" pitchFamily="34" charset="0"/>
                </a:rPr>
                <a:t>Kaj lahko zavarujete</a:t>
              </a:r>
            </a:p>
          </p:txBody>
        </p:sp>
      </p:grpSp>
      <p:grpSp>
        <p:nvGrpSpPr>
          <p:cNvPr id="12" name="Group 12"/>
          <p:cNvGrpSpPr/>
          <p:nvPr/>
        </p:nvGrpSpPr>
        <p:grpSpPr>
          <a:xfrm>
            <a:off x="568960" y="4387079"/>
            <a:ext cx="6341039" cy="2446804"/>
            <a:chOff x="-259789" y="304778"/>
            <a:chExt cx="13243071" cy="4893602"/>
          </a:xfrm>
        </p:grpSpPr>
        <p:sp>
          <p:nvSpPr>
            <p:cNvPr id="13" name="TextBox 13"/>
            <p:cNvSpPr txBox="1"/>
            <p:nvPr/>
          </p:nvSpPr>
          <p:spPr>
            <a:xfrm>
              <a:off x="-259789" y="1138683"/>
              <a:ext cx="13243071" cy="4059697"/>
            </a:xfrm>
            <a:prstGeom prst="rect">
              <a:avLst/>
            </a:prstGeom>
          </p:spPr>
          <p:txBody>
            <a:bodyPr wrap="square" lIns="0" tIns="0" rIns="0" bIns="0" rtlCol="0" anchor="t">
              <a:spAutoFit/>
            </a:bodyPr>
            <a:lstStyle/>
            <a:p>
              <a:pPr marL="302275" lvl="1" indent="-151138" defTabSz="609630">
                <a:lnSpc>
                  <a:spcPts val="1959"/>
                </a:lnSpc>
                <a:buFont typeface="Arial"/>
                <a:buChar char="•"/>
                <a:defRPr/>
              </a:pPr>
              <a:r>
                <a:rPr lang="sl-SI" sz="1600" dirty="0">
                  <a:solidFill>
                    <a:srgbClr val="000000"/>
                  </a:solidFill>
                  <a:latin typeface="Tahoma" panose="020B0604030504040204" pitchFamily="34" charset="0"/>
                  <a:ea typeface="Tahoma" panose="020B0604030504040204" pitchFamily="34" charset="0"/>
                  <a:cs typeface="Tahoma" panose="020B0604030504040204" pitchFamily="34" charset="0"/>
                </a:rPr>
                <a:t>Prvovrstno zavarovanje v imenu in za račun države.</a:t>
              </a:r>
            </a:p>
            <a:p>
              <a:pPr marL="302275" lvl="1" indent="-151138" defTabSz="609630">
                <a:lnSpc>
                  <a:spcPts val="1959"/>
                </a:lnSpc>
                <a:buFont typeface="Arial"/>
                <a:buChar char="•"/>
                <a:defRPr/>
              </a:pPr>
              <a:r>
                <a:rPr lang="sl-SI" sz="1600" dirty="0">
                  <a:solidFill>
                    <a:srgbClr val="000000"/>
                  </a:solidFill>
                  <a:latin typeface="Tahoma" panose="020B0604030504040204" pitchFamily="34" charset="0"/>
                  <a:ea typeface="Tahoma" panose="020B0604030504040204" pitchFamily="34" charset="0"/>
                  <a:cs typeface="Tahoma" panose="020B0604030504040204" pitchFamily="34" charset="0"/>
                </a:rPr>
                <a:t>Boljše upravljanje s tveganji pri bankah in izvoznikih.</a:t>
              </a:r>
            </a:p>
            <a:p>
              <a:pPr marL="302275" lvl="1" indent="-151138" defTabSz="609630">
                <a:lnSpc>
                  <a:spcPts val="1959"/>
                </a:lnSpc>
                <a:buFont typeface="Arial"/>
                <a:buChar char="•"/>
                <a:defRPr/>
              </a:pPr>
              <a:r>
                <a:rPr lang="sl-SI" sz="1600" dirty="0">
                  <a:solidFill>
                    <a:srgbClr val="000000"/>
                  </a:solidFill>
                  <a:latin typeface="Tahoma" panose="020B0604030504040204" pitchFamily="34" charset="0"/>
                  <a:ea typeface="Tahoma" panose="020B0604030504040204" pitchFamily="34" charset="0"/>
                  <a:cs typeface="Tahoma" panose="020B0604030504040204" pitchFamily="34" charset="0"/>
                </a:rPr>
                <a:t>Pospeševanje slovenskega izvoza blaga/investicij in izhodnih investicij.</a:t>
              </a:r>
            </a:p>
            <a:p>
              <a:pPr marL="302275" lvl="1" indent="-151138" defTabSz="609630">
                <a:lnSpc>
                  <a:spcPts val="1959"/>
                </a:lnSpc>
                <a:buFont typeface="Arial"/>
                <a:buChar char="•"/>
                <a:defRPr/>
              </a:pPr>
              <a:r>
                <a:rPr lang="sl-SI" sz="1600" dirty="0">
                  <a:solidFill>
                    <a:srgbClr val="000000"/>
                  </a:solidFill>
                  <a:latin typeface="Tahoma" panose="020B0604030504040204" pitchFamily="34" charset="0"/>
                  <a:ea typeface="Tahoma" panose="020B0604030504040204" pitchFamily="34" charset="0"/>
                  <a:cs typeface="Tahoma" panose="020B0604030504040204" pitchFamily="34" charset="0"/>
                </a:rPr>
                <a:t>Podpora mednarodnim transakcijam omogoča varnejši vstop   	 na nove trge.</a:t>
              </a:r>
            </a:p>
            <a:p>
              <a:pPr marL="302275" lvl="1" indent="-151138" defTabSz="609630">
                <a:lnSpc>
                  <a:spcPts val="1960"/>
                </a:lnSpc>
                <a:buFont typeface="Arial"/>
                <a:buChar char="•"/>
                <a:defRPr/>
              </a:pPr>
              <a:r>
                <a:rPr lang="sl-SI" sz="1600" dirty="0">
                  <a:solidFill>
                    <a:srgbClr val="000000"/>
                  </a:solidFill>
                  <a:latin typeface="Tahoma" panose="020B0604030504040204" pitchFamily="34" charset="0"/>
                  <a:ea typeface="Tahoma" panose="020B0604030504040204" pitchFamily="34" charset="0"/>
                  <a:cs typeface="Tahoma" panose="020B0604030504040204" pitchFamily="34" charset="0"/>
                </a:rPr>
                <a:t>Storitve zavarovanja so komplementarne s storitvami zasebnega trga zavarovanj.</a:t>
              </a:r>
            </a:p>
          </p:txBody>
        </p:sp>
        <p:sp>
          <p:nvSpPr>
            <p:cNvPr id="14" name="TextBox 14"/>
            <p:cNvSpPr txBox="1"/>
            <p:nvPr/>
          </p:nvSpPr>
          <p:spPr>
            <a:xfrm>
              <a:off x="-15772" y="304778"/>
              <a:ext cx="12255277" cy="722633"/>
            </a:xfrm>
            <a:prstGeom prst="rect">
              <a:avLst/>
            </a:prstGeom>
          </p:spPr>
          <p:txBody>
            <a:bodyPr lIns="0" tIns="0" rIns="0" bIns="0" rtlCol="0" anchor="t">
              <a:spAutoFit/>
            </a:bodyPr>
            <a:lstStyle/>
            <a:p>
              <a:pPr defTabSz="609630">
                <a:lnSpc>
                  <a:spcPts val="3120"/>
                </a:lnSpc>
                <a:spcBef>
                  <a:spcPct val="0"/>
                </a:spcBef>
                <a:defRPr/>
              </a:pPr>
              <a:r>
                <a:rPr lang="sl-SI" sz="2400" spc="-71">
                  <a:solidFill>
                    <a:srgbClr val="00467D"/>
                  </a:solidFill>
                  <a:latin typeface="Tahoma" panose="020B0604030504040204" pitchFamily="34" charset="0"/>
                  <a:ea typeface="Tahoma" panose="020B0604030504040204" pitchFamily="34" charset="0"/>
                  <a:cs typeface="Tahoma" panose="020B0604030504040204" pitchFamily="34" charset="0"/>
                </a:rPr>
                <a:t>Prednosti</a:t>
              </a:r>
            </a:p>
          </p:txBody>
        </p:sp>
      </p:grpSp>
      <p:sp>
        <p:nvSpPr>
          <p:cNvPr id="15" name="TextBox 15"/>
          <p:cNvSpPr txBox="1"/>
          <p:nvPr/>
        </p:nvSpPr>
        <p:spPr>
          <a:xfrm>
            <a:off x="8552346" y="1397000"/>
            <a:ext cx="3264125" cy="287899"/>
          </a:xfrm>
          <a:prstGeom prst="rect">
            <a:avLst/>
          </a:prstGeom>
        </p:spPr>
        <p:txBody>
          <a:bodyPr lIns="0" tIns="0" rIns="0" bIns="0" rtlCol="0" anchor="t">
            <a:spAutoFit/>
          </a:bodyPr>
          <a:lstStyle/>
          <a:p>
            <a:pPr algn="ctr" defTabSz="609630">
              <a:lnSpc>
                <a:spcPts val="2520"/>
              </a:lnSpc>
              <a:defRPr/>
            </a:pPr>
            <a:r>
              <a:rPr lang="en-US" b="1" dirty="0">
                <a:solidFill>
                  <a:srgbClr val="00467D"/>
                </a:solidFill>
                <a:latin typeface="Tahoma" panose="020B0604030504040204" pitchFamily="34" charset="0"/>
                <a:ea typeface="Tahoma" panose="020B0604030504040204" pitchFamily="34" charset="0"/>
                <a:cs typeface="Tahoma" panose="020B0604030504040204" pitchFamily="34" charset="0"/>
              </a:rPr>
              <a:t>Za </a:t>
            </a:r>
            <a:r>
              <a:rPr lang="sl-SI" b="1" dirty="0">
                <a:solidFill>
                  <a:srgbClr val="00467D"/>
                </a:solidFill>
                <a:latin typeface="Tahoma" panose="020B0604030504040204" pitchFamily="34" charset="0"/>
                <a:ea typeface="Tahoma" panose="020B0604030504040204" pitchFamily="34" charset="0"/>
                <a:cs typeface="Tahoma" panose="020B0604030504040204" pitchFamily="34" charset="0"/>
              </a:rPr>
              <a:t>banke</a:t>
            </a:r>
          </a:p>
        </p:txBody>
      </p:sp>
      <p:sp>
        <p:nvSpPr>
          <p:cNvPr id="16" name="TextBox 16"/>
          <p:cNvSpPr txBox="1"/>
          <p:nvPr/>
        </p:nvSpPr>
        <p:spPr>
          <a:xfrm>
            <a:off x="9535172" y="4915980"/>
            <a:ext cx="3264125" cy="287899"/>
          </a:xfrm>
          <a:prstGeom prst="rect">
            <a:avLst/>
          </a:prstGeom>
        </p:spPr>
        <p:txBody>
          <a:bodyPr lIns="0" tIns="0" rIns="0" bIns="0" rtlCol="0" anchor="t">
            <a:spAutoFit/>
          </a:bodyPr>
          <a:lstStyle/>
          <a:p>
            <a:pPr algn="ctr" defTabSz="609630">
              <a:lnSpc>
                <a:spcPts val="2519"/>
              </a:lnSpc>
              <a:defRPr/>
            </a:pPr>
            <a:r>
              <a:rPr lang="sl-SI" b="1">
                <a:solidFill>
                  <a:srgbClr val="00467D"/>
                </a:solidFill>
                <a:latin typeface="Tahoma" panose="020B0604030504040204" pitchFamily="34" charset="0"/>
                <a:ea typeface="Tahoma" panose="020B0604030504040204" pitchFamily="34" charset="0"/>
                <a:cs typeface="Tahoma" panose="020B0604030504040204" pitchFamily="34" charset="0"/>
              </a:rPr>
              <a:t>Za investitorje</a:t>
            </a:r>
          </a:p>
        </p:txBody>
      </p:sp>
      <p:sp>
        <p:nvSpPr>
          <p:cNvPr id="17" name="TextBox 17"/>
          <p:cNvSpPr txBox="1"/>
          <p:nvPr/>
        </p:nvSpPr>
        <p:spPr>
          <a:xfrm>
            <a:off x="6909999" y="4915980"/>
            <a:ext cx="3264125" cy="287899"/>
          </a:xfrm>
          <a:prstGeom prst="rect">
            <a:avLst/>
          </a:prstGeom>
        </p:spPr>
        <p:txBody>
          <a:bodyPr lIns="0" tIns="0" rIns="0" bIns="0" rtlCol="0" anchor="t">
            <a:spAutoFit/>
          </a:bodyPr>
          <a:lstStyle/>
          <a:p>
            <a:pPr algn="ctr" defTabSz="609630">
              <a:lnSpc>
                <a:spcPts val="2519"/>
              </a:lnSpc>
              <a:defRPr/>
            </a:pPr>
            <a:r>
              <a:rPr lang="sl-SI" b="1">
                <a:solidFill>
                  <a:srgbClr val="00467D"/>
                </a:solidFill>
                <a:latin typeface="Tahoma" panose="020B0604030504040204" pitchFamily="34" charset="0"/>
                <a:ea typeface="Tahoma" panose="020B0604030504040204" pitchFamily="34" charset="0"/>
                <a:cs typeface="Tahoma" panose="020B0604030504040204" pitchFamily="34" charset="0"/>
              </a:rPr>
              <a:t>Za izvoznike</a:t>
            </a:r>
          </a:p>
        </p:txBody>
      </p:sp>
      <p:sp>
        <p:nvSpPr>
          <p:cNvPr id="18" name="Rectangle 17">
            <a:extLst>
              <a:ext uri="{FF2B5EF4-FFF2-40B4-BE49-F238E27FC236}">
                <a16:creationId xmlns:a16="http://schemas.microsoft.com/office/drawing/2014/main" id="{09851985-D58B-4D9E-ADBB-498E38FB6D86}"/>
              </a:ext>
            </a:extLst>
          </p:cNvPr>
          <p:cNvSpPr/>
          <p:nvPr/>
        </p:nvSpPr>
        <p:spPr>
          <a:xfrm>
            <a:off x="8364559" y="4255296"/>
            <a:ext cx="819676" cy="586747"/>
          </a:xfrm>
          <a:prstGeom prst="rect">
            <a:avLst/>
          </a:prstGeom>
          <a:solidFill>
            <a:srgbClr val="00457C"/>
          </a:solidFill>
          <a:ln>
            <a:solidFill>
              <a:srgbClr val="004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600" dirty="0">
                <a:latin typeface="Tahoma" panose="020B0604030504040204" pitchFamily="34" charset="0"/>
                <a:ea typeface="Tahoma" panose="020B0604030504040204" pitchFamily="34" charset="0"/>
                <a:cs typeface="Tahoma" panose="020B0604030504040204" pitchFamily="34" charset="0"/>
              </a:rPr>
              <a:t>SID banka</a:t>
            </a:r>
          </a:p>
        </p:txBody>
      </p:sp>
      <p:sp>
        <p:nvSpPr>
          <p:cNvPr id="19" name="Rectangle 18">
            <a:extLst>
              <a:ext uri="{FF2B5EF4-FFF2-40B4-BE49-F238E27FC236}">
                <a16:creationId xmlns:a16="http://schemas.microsoft.com/office/drawing/2014/main" id="{48BA4D92-8CD0-447E-A6F3-B52F4AF7798A}"/>
              </a:ext>
            </a:extLst>
          </p:cNvPr>
          <p:cNvSpPr/>
          <p:nvPr/>
        </p:nvSpPr>
        <p:spPr>
          <a:xfrm>
            <a:off x="9684008" y="4255296"/>
            <a:ext cx="819677" cy="586747"/>
          </a:xfrm>
          <a:prstGeom prst="rect">
            <a:avLst/>
          </a:prstGeom>
          <a:solidFill>
            <a:srgbClr val="AF2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600" dirty="0">
                <a:latin typeface="Tahoma" panose="020B0604030504040204" pitchFamily="34" charset="0"/>
                <a:ea typeface="Tahoma" panose="020B0604030504040204" pitchFamily="34" charset="0"/>
                <a:cs typeface="Tahoma" panose="020B0604030504040204" pitchFamily="34" charset="0"/>
              </a:rPr>
              <a:t>Banka</a:t>
            </a:r>
          </a:p>
        </p:txBody>
      </p:sp>
      <p:sp>
        <p:nvSpPr>
          <p:cNvPr id="20" name="Rectangle 19">
            <a:extLst>
              <a:ext uri="{FF2B5EF4-FFF2-40B4-BE49-F238E27FC236}">
                <a16:creationId xmlns:a16="http://schemas.microsoft.com/office/drawing/2014/main" id="{6796759A-24B2-4576-8BA4-51602A618900}"/>
              </a:ext>
            </a:extLst>
          </p:cNvPr>
          <p:cNvSpPr/>
          <p:nvPr/>
        </p:nvSpPr>
        <p:spPr>
          <a:xfrm>
            <a:off x="8946890" y="3572043"/>
            <a:ext cx="1353968" cy="369201"/>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200" dirty="0">
                <a:latin typeface="Tahoma" panose="020B0604030504040204" pitchFamily="34" charset="0"/>
                <a:ea typeface="Tahoma" panose="020B0604030504040204" pitchFamily="34" charset="0"/>
                <a:cs typeface="Tahoma" panose="020B0604030504040204" pitchFamily="34" charset="0"/>
              </a:rPr>
              <a:t>Hčerinska družba v tujini</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22" name="Arrow: Right 21">
            <a:extLst>
              <a:ext uri="{FF2B5EF4-FFF2-40B4-BE49-F238E27FC236}">
                <a16:creationId xmlns:a16="http://schemas.microsoft.com/office/drawing/2014/main" id="{16495E14-B46C-4E96-8900-BC0CC36F1549}"/>
              </a:ext>
            </a:extLst>
          </p:cNvPr>
          <p:cNvSpPr/>
          <p:nvPr/>
        </p:nvSpPr>
        <p:spPr>
          <a:xfrm rot="10800000">
            <a:off x="10300858" y="3669830"/>
            <a:ext cx="753472" cy="152530"/>
          </a:xfrm>
          <a:prstGeom prst="rightArrow">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933" b="1" dirty="0"/>
          </a:p>
        </p:txBody>
      </p:sp>
      <p:sp>
        <p:nvSpPr>
          <p:cNvPr id="23" name="Arrow: Right 22">
            <a:extLst>
              <a:ext uri="{FF2B5EF4-FFF2-40B4-BE49-F238E27FC236}">
                <a16:creationId xmlns:a16="http://schemas.microsoft.com/office/drawing/2014/main" id="{63BFCEE3-029D-42E4-A278-BC3E0C82C055}"/>
              </a:ext>
            </a:extLst>
          </p:cNvPr>
          <p:cNvSpPr/>
          <p:nvPr/>
        </p:nvSpPr>
        <p:spPr>
          <a:xfrm>
            <a:off x="9139190" y="4453198"/>
            <a:ext cx="576497" cy="190943"/>
          </a:xfrm>
          <a:prstGeom prst="rightArrow">
            <a:avLst/>
          </a:prstGeom>
          <a:solidFill>
            <a:srgbClr val="00467D"/>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933" b="1" dirty="0"/>
          </a:p>
        </p:txBody>
      </p:sp>
      <p:sp>
        <p:nvSpPr>
          <p:cNvPr id="24" name="Rectangle 23">
            <a:extLst>
              <a:ext uri="{FF2B5EF4-FFF2-40B4-BE49-F238E27FC236}">
                <a16:creationId xmlns:a16="http://schemas.microsoft.com/office/drawing/2014/main" id="{ACE37A77-D9E1-4B49-8675-C69F89B9B2F6}"/>
              </a:ext>
            </a:extLst>
          </p:cNvPr>
          <p:cNvSpPr/>
          <p:nvPr/>
        </p:nvSpPr>
        <p:spPr>
          <a:xfrm>
            <a:off x="11054330" y="3572043"/>
            <a:ext cx="861356" cy="38005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200" dirty="0">
                <a:latin typeface="Tahoma" panose="020B0604030504040204" pitchFamily="34" charset="0"/>
                <a:ea typeface="Tahoma" panose="020B0604030504040204" pitchFamily="34" charset="0"/>
                <a:cs typeface="Tahoma" panose="020B0604030504040204" pitchFamily="34" charset="0"/>
              </a:rPr>
              <a:t>Investitor</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25" name="Arrow: Left-Right 24">
            <a:extLst>
              <a:ext uri="{FF2B5EF4-FFF2-40B4-BE49-F238E27FC236}">
                <a16:creationId xmlns:a16="http://schemas.microsoft.com/office/drawing/2014/main" id="{1BD1CBDB-DFBD-468F-A8D2-2BBF0749B7F7}"/>
              </a:ext>
            </a:extLst>
          </p:cNvPr>
          <p:cNvSpPr/>
          <p:nvPr/>
        </p:nvSpPr>
        <p:spPr>
          <a:xfrm rot="5400000">
            <a:off x="9934163" y="4051162"/>
            <a:ext cx="303203" cy="105065"/>
          </a:xfrm>
          <a:prstGeom prst="leftRightArrow">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200"/>
          </a:p>
        </p:txBody>
      </p:sp>
      <p:sp>
        <p:nvSpPr>
          <p:cNvPr id="26" name="Rectangle 25">
            <a:extLst>
              <a:ext uri="{FF2B5EF4-FFF2-40B4-BE49-F238E27FC236}">
                <a16:creationId xmlns:a16="http://schemas.microsoft.com/office/drawing/2014/main" id="{0D568E11-2D29-491E-B559-AC6E205ABA3A}"/>
              </a:ext>
            </a:extLst>
          </p:cNvPr>
          <p:cNvSpPr/>
          <p:nvPr/>
        </p:nvSpPr>
        <p:spPr>
          <a:xfrm>
            <a:off x="8388607" y="2375669"/>
            <a:ext cx="774632" cy="822111"/>
          </a:xfrm>
          <a:prstGeom prst="rect">
            <a:avLst/>
          </a:prstGeom>
          <a:solidFill>
            <a:srgbClr val="00457C"/>
          </a:solidFill>
          <a:ln>
            <a:solidFill>
              <a:srgbClr val="004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600" dirty="0">
                <a:latin typeface="Tahoma" panose="020B0604030504040204" pitchFamily="34" charset="0"/>
                <a:ea typeface="Tahoma" panose="020B0604030504040204" pitchFamily="34" charset="0"/>
                <a:cs typeface="Tahoma" panose="020B0604030504040204" pitchFamily="34" charset="0"/>
              </a:rPr>
              <a:t>SID banka</a:t>
            </a:r>
          </a:p>
        </p:txBody>
      </p:sp>
      <p:sp>
        <p:nvSpPr>
          <p:cNvPr id="27" name="Rectangle 26">
            <a:extLst>
              <a:ext uri="{FF2B5EF4-FFF2-40B4-BE49-F238E27FC236}">
                <a16:creationId xmlns:a16="http://schemas.microsoft.com/office/drawing/2014/main" id="{05F7F300-95C7-4CA1-A8E8-1B26F04856E0}"/>
              </a:ext>
            </a:extLst>
          </p:cNvPr>
          <p:cNvSpPr/>
          <p:nvPr/>
        </p:nvSpPr>
        <p:spPr>
          <a:xfrm>
            <a:off x="9708056" y="2375669"/>
            <a:ext cx="1213944" cy="822111"/>
          </a:xfrm>
          <a:prstGeom prst="rect">
            <a:avLst/>
          </a:prstGeom>
          <a:solidFill>
            <a:srgbClr val="AF2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600" dirty="0">
                <a:latin typeface="Tahoma" panose="020B0604030504040204" pitchFamily="34" charset="0"/>
                <a:ea typeface="Tahoma" panose="020B0604030504040204" pitchFamily="34" charset="0"/>
                <a:cs typeface="Tahoma" panose="020B0604030504040204" pitchFamily="34" charset="0"/>
              </a:rPr>
              <a:t>Banka</a:t>
            </a:r>
          </a:p>
        </p:txBody>
      </p:sp>
      <p:sp>
        <p:nvSpPr>
          <p:cNvPr id="28" name="Rectangle 27">
            <a:extLst>
              <a:ext uri="{FF2B5EF4-FFF2-40B4-BE49-F238E27FC236}">
                <a16:creationId xmlns:a16="http://schemas.microsoft.com/office/drawing/2014/main" id="{5E9E4A9C-59A9-4683-B3D9-AE2D85FEC037}"/>
              </a:ext>
            </a:extLst>
          </p:cNvPr>
          <p:cNvSpPr/>
          <p:nvPr/>
        </p:nvSpPr>
        <p:spPr>
          <a:xfrm>
            <a:off x="8868016" y="1747948"/>
            <a:ext cx="1070182" cy="308229"/>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600" dirty="0">
                <a:latin typeface="Tahoma" panose="020B0604030504040204" pitchFamily="34" charset="0"/>
                <a:ea typeface="Tahoma" panose="020B0604030504040204" pitchFamily="34" charset="0"/>
                <a:cs typeface="Tahoma" panose="020B0604030504040204" pitchFamily="34" charset="0"/>
              </a:rPr>
              <a:t>Izvoznik</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29" name="Arrow: Right 28">
            <a:extLst>
              <a:ext uri="{FF2B5EF4-FFF2-40B4-BE49-F238E27FC236}">
                <a16:creationId xmlns:a16="http://schemas.microsoft.com/office/drawing/2014/main" id="{A2DBEE63-FE2C-4FEB-AE12-9826869F3105}"/>
              </a:ext>
            </a:extLst>
          </p:cNvPr>
          <p:cNvSpPr/>
          <p:nvPr/>
        </p:nvSpPr>
        <p:spPr>
          <a:xfrm>
            <a:off x="9941065" y="1842495"/>
            <a:ext cx="676136" cy="156456"/>
          </a:xfrm>
          <a:prstGeom prst="rightArrow">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933" b="1" dirty="0"/>
          </a:p>
        </p:txBody>
      </p:sp>
      <p:sp>
        <p:nvSpPr>
          <p:cNvPr id="30" name="Arrow: Right 29">
            <a:extLst>
              <a:ext uri="{FF2B5EF4-FFF2-40B4-BE49-F238E27FC236}">
                <a16:creationId xmlns:a16="http://schemas.microsoft.com/office/drawing/2014/main" id="{F38FA50F-F4C1-4E39-9657-640EB178BCA9}"/>
              </a:ext>
            </a:extLst>
          </p:cNvPr>
          <p:cNvSpPr/>
          <p:nvPr/>
        </p:nvSpPr>
        <p:spPr>
          <a:xfrm>
            <a:off x="9163239" y="2701075"/>
            <a:ext cx="544816" cy="190943"/>
          </a:xfrm>
          <a:prstGeom prst="rightArrow">
            <a:avLst/>
          </a:prstGeom>
          <a:solidFill>
            <a:srgbClr val="00467D"/>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933" b="1" dirty="0"/>
          </a:p>
        </p:txBody>
      </p:sp>
      <p:sp>
        <p:nvSpPr>
          <p:cNvPr id="31" name="Rectangle 30">
            <a:extLst>
              <a:ext uri="{FF2B5EF4-FFF2-40B4-BE49-F238E27FC236}">
                <a16:creationId xmlns:a16="http://schemas.microsoft.com/office/drawing/2014/main" id="{ACB127FE-00FB-4400-AE96-C4A06A09167B}"/>
              </a:ext>
            </a:extLst>
          </p:cNvPr>
          <p:cNvSpPr/>
          <p:nvPr/>
        </p:nvSpPr>
        <p:spPr>
          <a:xfrm>
            <a:off x="10617201" y="1742992"/>
            <a:ext cx="1070182" cy="312313"/>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600" dirty="0">
                <a:latin typeface="Tahoma" panose="020B0604030504040204" pitchFamily="34" charset="0"/>
                <a:ea typeface="Tahoma" panose="020B0604030504040204" pitchFamily="34" charset="0"/>
                <a:cs typeface="Tahoma" panose="020B0604030504040204" pitchFamily="34" charset="0"/>
              </a:rPr>
              <a:t>Kupec</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32" name="Arrow: Left-Right 31">
            <a:extLst>
              <a:ext uri="{FF2B5EF4-FFF2-40B4-BE49-F238E27FC236}">
                <a16:creationId xmlns:a16="http://schemas.microsoft.com/office/drawing/2014/main" id="{4EA13B8D-5C41-4AE8-9522-321BD64BB901}"/>
              </a:ext>
            </a:extLst>
          </p:cNvPr>
          <p:cNvSpPr/>
          <p:nvPr/>
        </p:nvSpPr>
        <p:spPr>
          <a:xfrm rot="5400000">
            <a:off x="10624832" y="2160866"/>
            <a:ext cx="304800" cy="102377"/>
          </a:xfrm>
          <a:prstGeom prst="leftRightArrow">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200"/>
          </a:p>
        </p:txBody>
      </p:sp>
      <p:sp>
        <p:nvSpPr>
          <p:cNvPr id="33" name="Arrow: Left-Right 32">
            <a:extLst>
              <a:ext uri="{FF2B5EF4-FFF2-40B4-BE49-F238E27FC236}">
                <a16:creationId xmlns:a16="http://schemas.microsoft.com/office/drawing/2014/main" id="{124C37AB-D6DF-4493-A2D6-3801B7BF3863}"/>
              </a:ext>
            </a:extLst>
          </p:cNvPr>
          <p:cNvSpPr/>
          <p:nvPr/>
        </p:nvSpPr>
        <p:spPr>
          <a:xfrm rot="5400000">
            <a:off x="9690326" y="2164329"/>
            <a:ext cx="308228" cy="102378"/>
          </a:xfrm>
          <a:prstGeom prst="leftRightArrow">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200"/>
          </a:p>
        </p:txBody>
      </p:sp>
      <p:sp>
        <p:nvSpPr>
          <p:cNvPr id="34" name="Rectangle 33">
            <a:extLst>
              <a:ext uri="{FF2B5EF4-FFF2-40B4-BE49-F238E27FC236}">
                <a16:creationId xmlns:a16="http://schemas.microsoft.com/office/drawing/2014/main" id="{28BEE5B6-183A-44F5-AA9A-987B1CA01784}"/>
              </a:ext>
            </a:extLst>
          </p:cNvPr>
          <p:cNvSpPr/>
          <p:nvPr/>
        </p:nvSpPr>
        <p:spPr>
          <a:xfrm>
            <a:off x="6868912" y="6057587"/>
            <a:ext cx="774632" cy="724214"/>
          </a:xfrm>
          <a:prstGeom prst="rect">
            <a:avLst/>
          </a:prstGeom>
          <a:solidFill>
            <a:srgbClr val="00457C"/>
          </a:solidFill>
          <a:ln>
            <a:solidFill>
              <a:srgbClr val="004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600" dirty="0">
                <a:latin typeface="Tahoma" panose="020B0604030504040204" pitchFamily="34" charset="0"/>
                <a:ea typeface="Tahoma" panose="020B0604030504040204" pitchFamily="34" charset="0"/>
                <a:cs typeface="Tahoma" panose="020B0604030504040204" pitchFamily="34" charset="0"/>
              </a:rPr>
              <a:t>SID banka</a:t>
            </a:r>
          </a:p>
        </p:txBody>
      </p:sp>
      <p:sp>
        <p:nvSpPr>
          <p:cNvPr id="35" name="Rectangle 34">
            <a:extLst>
              <a:ext uri="{FF2B5EF4-FFF2-40B4-BE49-F238E27FC236}">
                <a16:creationId xmlns:a16="http://schemas.microsoft.com/office/drawing/2014/main" id="{F68EB8BD-10C3-40A2-8451-ED89597B5457}"/>
              </a:ext>
            </a:extLst>
          </p:cNvPr>
          <p:cNvSpPr/>
          <p:nvPr/>
        </p:nvSpPr>
        <p:spPr>
          <a:xfrm>
            <a:off x="8188361" y="6057587"/>
            <a:ext cx="1002532" cy="724214"/>
          </a:xfrm>
          <a:prstGeom prst="rect">
            <a:avLst/>
          </a:prstGeom>
          <a:solidFill>
            <a:srgbClr val="AF2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600" dirty="0">
                <a:latin typeface="Tahoma" panose="020B0604030504040204" pitchFamily="34" charset="0"/>
                <a:ea typeface="Tahoma" panose="020B0604030504040204" pitchFamily="34" charset="0"/>
                <a:cs typeface="Tahoma" panose="020B0604030504040204" pitchFamily="34" charset="0"/>
              </a:rPr>
              <a:t>Izvoznik</a:t>
            </a:r>
          </a:p>
        </p:txBody>
      </p:sp>
      <p:sp>
        <p:nvSpPr>
          <p:cNvPr id="36" name="Arrow: Right 35">
            <a:extLst>
              <a:ext uri="{FF2B5EF4-FFF2-40B4-BE49-F238E27FC236}">
                <a16:creationId xmlns:a16="http://schemas.microsoft.com/office/drawing/2014/main" id="{0DBD9718-A946-4908-A98D-41E4FA1B86CB}"/>
              </a:ext>
            </a:extLst>
          </p:cNvPr>
          <p:cNvSpPr/>
          <p:nvPr/>
        </p:nvSpPr>
        <p:spPr>
          <a:xfrm>
            <a:off x="7640870" y="6331589"/>
            <a:ext cx="544816" cy="190943"/>
          </a:xfrm>
          <a:prstGeom prst="rightArrow">
            <a:avLst/>
          </a:prstGeom>
          <a:solidFill>
            <a:srgbClr val="00467D"/>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933" b="1" dirty="0"/>
          </a:p>
        </p:txBody>
      </p:sp>
      <p:sp>
        <p:nvSpPr>
          <p:cNvPr id="37" name="Rectangle 36">
            <a:extLst>
              <a:ext uri="{FF2B5EF4-FFF2-40B4-BE49-F238E27FC236}">
                <a16:creationId xmlns:a16="http://schemas.microsoft.com/office/drawing/2014/main" id="{CA7A98A0-750D-497F-8D2B-28A2723E830F}"/>
              </a:ext>
            </a:extLst>
          </p:cNvPr>
          <p:cNvSpPr/>
          <p:nvPr/>
        </p:nvSpPr>
        <p:spPr>
          <a:xfrm>
            <a:off x="8326583" y="5313944"/>
            <a:ext cx="826335" cy="397015"/>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200" dirty="0">
                <a:latin typeface="Tahoma" panose="020B0604030504040204" pitchFamily="34" charset="0"/>
                <a:ea typeface="Tahoma" panose="020B0604030504040204" pitchFamily="34" charset="0"/>
                <a:cs typeface="Tahoma" panose="020B0604030504040204" pitchFamily="34" charset="0"/>
              </a:rPr>
              <a:t>Kupec</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38" name="Arrow: Left-Right 37">
            <a:extLst>
              <a:ext uri="{FF2B5EF4-FFF2-40B4-BE49-F238E27FC236}">
                <a16:creationId xmlns:a16="http://schemas.microsoft.com/office/drawing/2014/main" id="{57041677-088A-484F-AD86-843519B3B9B8}"/>
              </a:ext>
            </a:extLst>
          </p:cNvPr>
          <p:cNvSpPr/>
          <p:nvPr/>
        </p:nvSpPr>
        <p:spPr>
          <a:xfrm rot="5400000">
            <a:off x="8569777" y="5807117"/>
            <a:ext cx="339946" cy="160998"/>
          </a:xfrm>
          <a:prstGeom prst="leftRightArrow">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200"/>
          </a:p>
        </p:txBody>
      </p:sp>
      <p:sp>
        <p:nvSpPr>
          <p:cNvPr id="39" name="Rectangle 38">
            <a:extLst>
              <a:ext uri="{FF2B5EF4-FFF2-40B4-BE49-F238E27FC236}">
                <a16:creationId xmlns:a16="http://schemas.microsoft.com/office/drawing/2014/main" id="{4B100F67-8BD7-49B2-909C-94CA08AEE39C}"/>
              </a:ext>
            </a:extLst>
          </p:cNvPr>
          <p:cNvSpPr/>
          <p:nvPr/>
        </p:nvSpPr>
        <p:spPr>
          <a:xfrm>
            <a:off x="9602662" y="6052688"/>
            <a:ext cx="774632" cy="724214"/>
          </a:xfrm>
          <a:prstGeom prst="rect">
            <a:avLst/>
          </a:prstGeom>
          <a:solidFill>
            <a:srgbClr val="00457C"/>
          </a:solidFill>
          <a:ln>
            <a:solidFill>
              <a:srgbClr val="004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600" dirty="0">
                <a:latin typeface="Tahoma" panose="020B0604030504040204" pitchFamily="34" charset="0"/>
                <a:ea typeface="Tahoma" panose="020B0604030504040204" pitchFamily="34" charset="0"/>
                <a:cs typeface="Tahoma" panose="020B0604030504040204" pitchFamily="34" charset="0"/>
              </a:rPr>
              <a:t>SID banka</a:t>
            </a:r>
          </a:p>
        </p:txBody>
      </p:sp>
      <p:sp>
        <p:nvSpPr>
          <p:cNvPr id="40" name="Rectangle 39">
            <a:extLst>
              <a:ext uri="{FF2B5EF4-FFF2-40B4-BE49-F238E27FC236}">
                <a16:creationId xmlns:a16="http://schemas.microsoft.com/office/drawing/2014/main" id="{7F8C6A79-AA70-4E9C-8C2B-5AC6FA7B5C3E}"/>
              </a:ext>
            </a:extLst>
          </p:cNvPr>
          <p:cNvSpPr/>
          <p:nvPr/>
        </p:nvSpPr>
        <p:spPr>
          <a:xfrm>
            <a:off x="10922110" y="6052688"/>
            <a:ext cx="1098255" cy="724213"/>
          </a:xfrm>
          <a:prstGeom prst="rect">
            <a:avLst/>
          </a:prstGeom>
          <a:solidFill>
            <a:srgbClr val="AF2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600" dirty="0">
                <a:latin typeface="Tahoma" panose="020B0604030504040204" pitchFamily="34" charset="0"/>
                <a:ea typeface="Tahoma" panose="020B0604030504040204" pitchFamily="34" charset="0"/>
                <a:cs typeface="Tahoma" panose="020B0604030504040204" pitchFamily="34" charset="0"/>
              </a:rPr>
              <a:t>Investitor</a:t>
            </a:r>
          </a:p>
        </p:txBody>
      </p:sp>
      <p:sp>
        <p:nvSpPr>
          <p:cNvPr id="41" name="Arrow: Right 40">
            <a:extLst>
              <a:ext uri="{FF2B5EF4-FFF2-40B4-BE49-F238E27FC236}">
                <a16:creationId xmlns:a16="http://schemas.microsoft.com/office/drawing/2014/main" id="{64782AAF-F407-4619-9B59-4E4F91615641}"/>
              </a:ext>
            </a:extLst>
          </p:cNvPr>
          <p:cNvSpPr/>
          <p:nvPr/>
        </p:nvSpPr>
        <p:spPr>
          <a:xfrm>
            <a:off x="10377184" y="6319322"/>
            <a:ext cx="544816" cy="190943"/>
          </a:xfrm>
          <a:prstGeom prst="rightArrow">
            <a:avLst/>
          </a:prstGeom>
          <a:solidFill>
            <a:srgbClr val="00467D"/>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933" b="1" dirty="0"/>
          </a:p>
        </p:txBody>
      </p:sp>
      <p:sp>
        <p:nvSpPr>
          <p:cNvPr id="42" name="Rectangle 41">
            <a:extLst>
              <a:ext uri="{FF2B5EF4-FFF2-40B4-BE49-F238E27FC236}">
                <a16:creationId xmlns:a16="http://schemas.microsoft.com/office/drawing/2014/main" id="{C9305DB9-8469-4962-9AB4-B30FC9CBE087}"/>
              </a:ext>
            </a:extLst>
          </p:cNvPr>
          <p:cNvSpPr/>
          <p:nvPr/>
        </p:nvSpPr>
        <p:spPr>
          <a:xfrm>
            <a:off x="10857701" y="5313944"/>
            <a:ext cx="1163761" cy="403699"/>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200" dirty="0">
                <a:latin typeface="Tahoma" panose="020B0604030504040204" pitchFamily="34" charset="0"/>
                <a:ea typeface="Tahoma" panose="020B0604030504040204" pitchFamily="34" charset="0"/>
                <a:cs typeface="Tahoma" panose="020B0604030504040204" pitchFamily="34" charset="0"/>
              </a:rPr>
              <a:t>Hčerinska družba v tujini</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44" name="Arrow: Right 43">
            <a:extLst>
              <a:ext uri="{FF2B5EF4-FFF2-40B4-BE49-F238E27FC236}">
                <a16:creationId xmlns:a16="http://schemas.microsoft.com/office/drawing/2014/main" id="{9B5E549C-3583-4740-A2D1-F6DC3010ED4D}"/>
              </a:ext>
            </a:extLst>
          </p:cNvPr>
          <p:cNvSpPr/>
          <p:nvPr/>
        </p:nvSpPr>
        <p:spPr>
          <a:xfrm rot="16200000">
            <a:off x="11293893" y="5813412"/>
            <a:ext cx="317874" cy="160999"/>
          </a:xfrm>
          <a:prstGeom prst="rightArrow">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933"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2">
            <a:extLst>
              <a:ext uri="{FF2B5EF4-FFF2-40B4-BE49-F238E27FC236}">
                <a16:creationId xmlns:a16="http://schemas.microsoft.com/office/drawing/2014/main" id="{468D8123-1BE1-4097-8BAE-F529C336950D}"/>
              </a:ext>
            </a:extLst>
          </p:cNvPr>
          <p:cNvGrpSpPr/>
          <p:nvPr/>
        </p:nvGrpSpPr>
        <p:grpSpPr>
          <a:xfrm>
            <a:off x="4684884" y="0"/>
            <a:ext cx="7507116" cy="6858000"/>
            <a:chOff x="0" y="0"/>
            <a:chExt cx="1732090" cy="3554156"/>
          </a:xfrm>
        </p:grpSpPr>
        <p:sp>
          <p:nvSpPr>
            <p:cNvPr id="39" name="Freeform 3">
              <a:extLst>
                <a:ext uri="{FF2B5EF4-FFF2-40B4-BE49-F238E27FC236}">
                  <a16:creationId xmlns:a16="http://schemas.microsoft.com/office/drawing/2014/main" id="{1FC308FE-47A7-448D-A8E3-55885215F7FD}"/>
                </a:ext>
              </a:extLst>
            </p:cNvPr>
            <p:cNvSpPr/>
            <p:nvPr/>
          </p:nvSpPr>
          <p:spPr>
            <a:xfrm>
              <a:off x="0" y="0"/>
              <a:ext cx="1732090" cy="3554156"/>
            </a:xfrm>
            <a:custGeom>
              <a:avLst/>
              <a:gdLst/>
              <a:ahLst/>
              <a:cxnLst/>
              <a:rect l="l" t="t" r="r" b="b"/>
              <a:pathLst>
                <a:path w="1732090" h="3554156">
                  <a:moveTo>
                    <a:pt x="0" y="0"/>
                  </a:moveTo>
                  <a:lnTo>
                    <a:pt x="1732090" y="0"/>
                  </a:lnTo>
                  <a:lnTo>
                    <a:pt x="1732090" y="3554156"/>
                  </a:lnTo>
                  <a:lnTo>
                    <a:pt x="0" y="3554156"/>
                  </a:lnTo>
                  <a:close/>
                </a:path>
              </a:pathLst>
            </a:custGeom>
            <a:solidFill>
              <a:srgbClr val="00467D"/>
            </a:solidFill>
          </p:spPr>
        </p:sp>
      </p:grpSp>
      <p:sp>
        <p:nvSpPr>
          <p:cNvPr id="41" name="Rectangle 40">
            <a:extLst>
              <a:ext uri="{FF2B5EF4-FFF2-40B4-BE49-F238E27FC236}">
                <a16:creationId xmlns:a16="http://schemas.microsoft.com/office/drawing/2014/main" id="{8BA37E1F-FBD3-45C3-8F6B-C97440128AD7}"/>
              </a:ext>
            </a:extLst>
          </p:cNvPr>
          <p:cNvSpPr/>
          <p:nvPr/>
        </p:nvSpPr>
        <p:spPr>
          <a:xfrm>
            <a:off x="4870996" y="2456796"/>
            <a:ext cx="7321004" cy="421105"/>
          </a:xfrm>
          <a:prstGeom prst="rect">
            <a:avLst/>
          </a:prstGeom>
          <a:solidFill>
            <a:srgbClr val="AF2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867"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4" name="AutoShape 4"/>
          <p:cNvSpPr/>
          <p:nvPr/>
        </p:nvSpPr>
        <p:spPr>
          <a:xfrm>
            <a:off x="4233774" y="1196327"/>
            <a:ext cx="320852" cy="0"/>
          </a:xfrm>
          <a:prstGeom prst="line">
            <a:avLst/>
          </a:prstGeom>
          <a:ln w="19050" cap="rnd">
            <a:solidFill>
              <a:srgbClr val="FFFFFF"/>
            </a:solidFill>
            <a:prstDash val="solid"/>
            <a:headEnd type="none" w="sm" len="sm"/>
            <a:tailEnd type="triangle" w="lg" len="med"/>
          </a:ln>
        </p:spPr>
      </p:sp>
      <p:sp>
        <p:nvSpPr>
          <p:cNvPr id="5" name="AutoShape 5"/>
          <p:cNvSpPr/>
          <p:nvPr/>
        </p:nvSpPr>
        <p:spPr>
          <a:xfrm>
            <a:off x="4233774" y="3617793"/>
            <a:ext cx="320852" cy="0"/>
          </a:xfrm>
          <a:prstGeom prst="line">
            <a:avLst/>
          </a:prstGeom>
          <a:ln w="19050" cap="rnd">
            <a:solidFill>
              <a:srgbClr val="FFFFFF"/>
            </a:solidFill>
            <a:prstDash val="solid"/>
            <a:headEnd type="none" w="sm" len="sm"/>
            <a:tailEnd type="triangle" w="lg" len="med"/>
          </a:ln>
        </p:spPr>
      </p:sp>
      <p:sp>
        <p:nvSpPr>
          <p:cNvPr id="8" name="TextBox 8"/>
          <p:cNvSpPr txBox="1"/>
          <p:nvPr/>
        </p:nvSpPr>
        <p:spPr>
          <a:xfrm>
            <a:off x="1230896" y="2209520"/>
            <a:ext cx="2282041" cy="194540"/>
          </a:xfrm>
          <a:prstGeom prst="rect">
            <a:avLst/>
          </a:prstGeom>
        </p:spPr>
        <p:txBody>
          <a:bodyPr lIns="0" tIns="0" rIns="0" bIns="0" rtlCol="0" anchor="t">
            <a:spAutoFit/>
          </a:bodyPr>
          <a:lstStyle/>
          <a:p>
            <a:pPr algn="ctr" defTabSz="609630">
              <a:lnSpc>
                <a:spcPts val="1560"/>
              </a:lnSpc>
              <a:spcBef>
                <a:spcPct val="0"/>
              </a:spcBef>
              <a:defRPr/>
            </a:pPr>
            <a:endParaRPr sz="1200">
              <a:solidFill>
                <a:prstClr val="black"/>
              </a:solidFill>
              <a:latin typeface="Calibri"/>
            </a:endParaRPr>
          </a:p>
        </p:txBody>
      </p:sp>
      <p:sp>
        <p:nvSpPr>
          <p:cNvPr id="18" name="Rectangle 17">
            <a:extLst>
              <a:ext uri="{FF2B5EF4-FFF2-40B4-BE49-F238E27FC236}">
                <a16:creationId xmlns:a16="http://schemas.microsoft.com/office/drawing/2014/main" id="{11E15827-76A6-453F-99A5-21C7DA5EE585}"/>
              </a:ext>
            </a:extLst>
          </p:cNvPr>
          <p:cNvSpPr/>
          <p:nvPr/>
        </p:nvSpPr>
        <p:spPr>
          <a:xfrm>
            <a:off x="283896" y="4248857"/>
            <a:ext cx="1293800" cy="1120508"/>
          </a:xfrm>
          <a:prstGeom prst="rect">
            <a:avLst/>
          </a:prstGeom>
          <a:solidFill>
            <a:srgbClr val="00457C"/>
          </a:solidFill>
          <a:ln>
            <a:solidFill>
              <a:srgbClr val="004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sl-SI" sz="1600" b="1" dirty="0">
                <a:solidFill>
                  <a:prstClr val="white"/>
                </a:solidFill>
                <a:latin typeface="Tahoma" panose="020B0604030504040204" pitchFamily="34" charset="0"/>
                <a:ea typeface="Tahoma" panose="020B0604030504040204" pitchFamily="34" charset="0"/>
                <a:cs typeface="Tahoma" panose="020B0604030504040204" pitchFamily="34" charset="0"/>
              </a:rPr>
              <a:t>Sklad za prenos tehnologij</a:t>
            </a:r>
          </a:p>
        </p:txBody>
      </p:sp>
      <p:sp>
        <p:nvSpPr>
          <p:cNvPr id="20" name="Rectangle 19">
            <a:extLst>
              <a:ext uri="{FF2B5EF4-FFF2-40B4-BE49-F238E27FC236}">
                <a16:creationId xmlns:a16="http://schemas.microsoft.com/office/drawing/2014/main" id="{8464D066-E491-47BE-8B06-C1BB2E80C997}"/>
              </a:ext>
            </a:extLst>
          </p:cNvPr>
          <p:cNvSpPr/>
          <p:nvPr/>
        </p:nvSpPr>
        <p:spPr>
          <a:xfrm>
            <a:off x="284595" y="2835360"/>
            <a:ext cx="4174641" cy="528108"/>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sl-SI" sz="1867" b="1" dirty="0">
                <a:solidFill>
                  <a:prstClr val="white"/>
                </a:solidFill>
                <a:latin typeface="Tahoma" panose="020B0604030504040204" pitchFamily="34" charset="0"/>
                <a:ea typeface="Tahoma" panose="020B0604030504040204" pitchFamily="34" charset="0"/>
                <a:cs typeface="Tahoma" panose="020B0604030504040204" pitchFamily="34" charset="0"/>
              </a:rPr>
              <a:t>SEGIP Top-Up</a:t>
            </a:r>
            <a:r>
              <a:rPr lang="sl-SI" sz="1867"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sl-SI" sz="1600" dirty="0">
                <a:solidFill>
                  <a:prstClr val="white"/>
                </a:solidFill>
                <a:latin typeface="Tahoma" panose="020B0604030504040204" pitchFamily="34" charset="0"/>
                <a:ea typeface="Tahoma" panose="020B0604030504040204" pitchFamily="34" charset="0"/>
                <a:cs typeface="Tahoma" panose="020B0604030504040204" pitchFamily="34" charset="0"/>
              </a:rPr>
              <a:t>(120 mio €)</a:t>
            </a:r>
            <a:endParaRPr lang="en-US" sz="1867"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Arrow: Right 25">
            <a:extLst>
              <a:ext uri="{FF2B5EF4-FFF2-40B4-BE49-F238E27FC236}">
                <a16:creationId xmlns:a16="http://schemas.microsoft.com/office/drawing/2014/main" id="{2B8E88DE-C3F5-4C1B-A2F4-2AFF7A2D6820}"/>
              </a:ext>
            </a:extLst>
          </p:cNvPr>
          <p:cNvSpPr/>
          <p:nvPr/>
        </p:nvSpPr>
        <p:spPr>
          <a:xfrm rot="5400000">
            <a:off x="3405234" y="3687948"/>
            <a:ext cx="812803" cy="294903"/>
          </a:xfrm>
          <a:prstGeom prst="rightArrow">
            <a:avLst/>
          </a:prstGeom>
          <a:solidFill>
            <a:srgbClr val="00467D"/>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sl-SI" sz="933" b="1" dirty="0">
              <a:solidFill>
                <a:prstClr val="white"/>
              </a:solidFill>
              <a:latin typeface="Calibri"/>
            </a:endParaRPr>
          </a:p>
        </p:txBody>
      </p:sp>
      <p:sp>
        <p:nvSpPr>
          <p:cNvPr id="27" name="Arrow: Right 26">
            <a:extLst>
              <a:ext uri="{FF2B5EF4-FFF2-40B4-BE49-F238E27FC236}">
                <a16:creationId xmlns:a16="http://schemas.microsoft.com/office/drawing/2014/main" id="{2F5D2240-EDEC-4A08-9417-74889E4B427C}"/>
              </a:ext>
            </a:extLst>
          </p:cNvPr>
          <p:cNvSpPr/>
          <p:nvPr/>
        </p:nvSpPr>
        <p:spPr>
          <a:xfrm rot="5400000">
            <a:off x="564277" y="3691477"/>
            <a:ext cx="819857" cy="294903"/>
          </a:xfrm>
          <a:prstGeom prst="rightArrow">
            <a:avLst/>
          </a:prstGeom>
          <a:solidFill>
            <a:srgbClr val="00467D"/>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sl-SI" sz="933" b="1" dirty="0">
              <a:solidFill>
                <a:prstClr val="white"/>
              </a:solidFill>
              <a:latin typeface="Calibri"/>
            </a:endParaRPr>
          </a:p>
        </p:txBody>
      </p:sp>
      <p:sp>
        <p:nvSpPr>
          <p:cNvPr id="28" name="Arrow: Right 27">
            <a:extLst>
              <a:ext uri="{FF2B5EF4-FFF2-40B4-BE49-F238E27FC236}">
                <a16:creationId xmlns:a16="http://schemas.microsoft.com/office/drawing/2014/main" id="{84C8CD07-6E94-4FF4-A66B-9DE4E9295532}"/>
              </a:ext>
            </a:extLst>
          </p:cNvPr>
          <p:cNvSpPr/>
          <p:nvPr/>
        </p:nvSpPr>
        <p:spPr>
          <a:xfrm rot="5400000">
            <a:off x="1922621" y="3691477"/>
            <a:ext cx="819858" cy="294903"/>
          </a:xfrm>
          <a:prstGeom prst="rightArrow">
            <a:avLst/>
          </a:prstGeom>
          <a:solidFill>
            <a:srgbClr val="00467D"/>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sl-SI" sz="933" b="1" dirty="0">
              <a:solidFill>
                <a:prstClr val="white"/>
              </a:solidFill>
              <a:latin typeface="Calibri"/>
            </a:endParaRPr>
          </a:p>
        </p:txBody>
      </p:sp>
      <p:pic>
        <p:nvPicPr>
          <p:cNvPr id="29" name="Picture 5">
            <a:extLst>
              <a:ext uri="{FF2B5EF4-FFF2-40B4-BE49-F238E27FC236}">
                <a16:creationId xmlns:a16="http://schemas.microsoft.com/office/drawing/2014/main" id="{31F65922-F96E-483E-AC97-2D26BA3A9F64}"/>
              </a:ext>
            </a:extLst>
          </p:cNvPr>
          <p:cNvPicPr>
            <a:picLocks noChangeAspect="1"/>
          </p:cNvPicPr>
          <p:nvPr/>
        </p:nvPicPr>
        <p:blipFill>
          <a:blip r:embed="rId2"/>
          <a:srcRect/>
          <a:stretch>
            <a:fillRect/>
          </a:stretch>
        </p:blipFill>
        <p:spPr>
          <a:xfrm>
            <a:off x="2575960" y="2180925"/>
            <a:ext cx="1062608" cy="608364"/>
          </a:xfrm>
          <a:prstGeom prst="rect">
            <a:avLst/>
          </a:prstGeom>
        </p:spPr>
      </p:pic>
      <p:pic>
        <p:nvPicPr>
          <p:cNvPr id="30" name="Picture 29">
            <a:extLst>
              <a:ext uri="{FF2B5EF4-FFF2-40B4-BE49-F238E27FC236}">
                <a16:creationId xmlns:a16="http://schemas.microsoft.com/office/drawing/2014/main" id="{9F37B601-5A05-4E92-96FF-27D632055D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789" y="2311091"/>
            <a:ext cx="1575179" cy="291410"/>
          </a:xfrm>
          <a:prstGeom prst="rect">
            <a:avLst/>
          </a:prstGeom>
        </p:spPr>
      </p:pic>
      <p:sp>
        <p:nvSpPr>
          <p:cNvPr id="31" name="Rectangle 30">
            <a:extLst>
              <a:ext uri="{FF2B5EF4-FFF2-40B4-BE49-F238E27FC236}">
                <a16:creationId xmlns:a16="http://schemas.microsoft.com/office/drawing/2014/main" id="{3858674E-1970-4B8F-BE02-6670A354E146}"/>
              </a:ext>
            </a:extLst>
          </p:cNvPr>
          <p:cNvSpPr/>
          <p:nvPr/>
        </p:nvSpPr>
        <p:spPr>
          <a:xfrm>
            <a:off x="1715094" y="4253061"/>
            <a:ext cx="1257742" cy="1120508"/>
          </a:xfrm>
          <a:prstGeom prst="rect">
            <a:avLst/>
          </a:prstGeom>
          <a:solidFill>
            <a:srgbClr val="00457C"/>
          </a:solidFill>
          <a:ln>
            <a:solidFill>
              <a:srgbClr val="004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sl-SI" sz="1600" b="1" dirty="0">
                <a:solidFill>
                  <a:prstClr val="white"/>
                </a:solidFill>
                <a:latin typeface="Tahoma" panose="020B0604030504040204" pitchFamily="34" charset="0"/>
                <a:ea typeface="Tahoma" panose="020B0604030504040204" pitchFamily="34" charset="0"/>
                <a:cs typeface="Tahoma" panose="020B0604030504040204" pitchFamily="34" charset="0"/>
              </a:rPr>
              <a:t>Sklad tveganega kapitala</a:t>
            </a:r>
          </a:p>
        </p:txBody>
      </p:sp>
      <p:sp>
        <p:nvSpPr>
          <p:cNvPr id="32" name="Rectangle 31">
            <a:extLst>
              <a:ext uri="{FF2B5EF4-FFF2-40B4-BE49-F238E27FC236}">
                <a16:creationId xmlns:a16="http://schemas.microsoft.com/office/drawing/2014/main" id="{164740D8-9929-4921-8650-2BB2444B8862}"/>
              </a:ext>
            </a:extLst>
          </p:cNvPr>
          <p:cNvSpPr/>
          <p:nvPr/>
        </p:nvSpPr>
        <p:spPr>
          <a:xfrm>
            <a:off x="3164737" y="4248857"/>
            <a:ext cx="1293801" cy="1106398"/>
          </a:xfrm>
          <a:prstGeom prst="rect">
            <a:avLst/>
          </a:prstGeom>
          <a:solidFill>
            <a:srgbClr val="00457C"/>
          </a:solidFill>
          <a:ln>
            <a:solidFill>
              <a:srgbClr val="004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sl-SI" sz="1600" b="1" dirty="0">
                <a:solidFill>
                  <a:prstClr val="white"/>
                </a:solidFill>
                <a:latin typeface="Tahoma" panose="020B0604030504040204" pitchFamily="34" charset="0"/>
                <a:ea typeface="Tahoma" panose="020B0604030504040204" pitchFamily="34" charset="0"/>
                <a:cs typeface="Tahoma" panose="020B0604030504040204" pitchFamily="34" charset="0"/>
              </a:rPr>
              <a:t>Sklad za nasledstva</a:t>
            </a:r>
          </a:p>
        </p:txBody>
      </p:sp>
      <p:sp>
        <p:nvSpPr>
          <p:cNvPr id="23" name="TextBox 8">
            <a:extLst>
              <a:ext uri="{FF2B5EF4-FFF2-40B4-BE49-F238E27FC236}">
                <a16:creationId xmlns:a16="http://schemas.microsoft.com/office/drawing/2014/main" id="{BDFDC22E-9644-4130-8CAA-B6FAB627B328}"/>
              </a:ext>
            </a:extLst>
          </p:cNvPr>
          <p:cNvSpPr txBox="1"/>
          <p:nvPr/>
        </p:nvSpPr>
        <p:spPr>
          <a:xfrm>
            <a:off x="524377" y="1405178"/>
            <a:ext cx="2536547" cy="194540"/>
          </a:xfrm>
          <a:prstGeom prst="rect">
            <a:avLst/>
          </a:prstGeom>
        </p:spPr>
        <p:txBody>
          <a:bodyPr lIns="0" tIns="0" rIns="0" bIns="0" rtlCol="0" anchor="t">
            <a:spAutoFit/>
          </a:bodyPr>
          <a:lstStyle/>
          <a:p>
            <a:pPr algn="ctr" defTabSz="609630">
              <a:lnSpc>
                <a:spcPts val="1560"/>
              </a:lnSpc>
              <a:spcBef>
                <a:spcPct val="0"/>
              </a:spcBef>
              <a:defRPr/>
            </a:pPr>
            <a:endParaRPr sz="1200">
              <a:solidFill>
                <a:prstClr val="black"/>
              </a:solidFill>
              <a:latin typeface="Calibri"/>
            </a:endParaRPr>
          </a:p>
        </p:txBody>
      </p:sp>
      <p:sp>
        <p:nvSpPr>
          <p:cNvPr id="25" name="Rectangle 24">
            <a:extLst>
              <a:ext uri="{FF2B5EF4-FFF2-40B4-BE49-F238E27FC236}">
                <a16:creationId xmlns:a16="http://schemas.microsoft.com/office/drawing/2014/main" id="{F2309505-E3CF-48B5-B7B1-FA2B5094213C}"/>
              </a:ext>
            </a:extLst>
          </p:cNvPr>
          <p:cNvSpPr/>
          <p:nvPr/>
        </p:nvSpPr>
        <p:spPr>
          <a:xfrm>
            <a:off x="1715094" y="5839287"/>
            <a:ext cx="1234917" cy="765443"/>
          </a:xfrm>
          <a:prstGeom prst="rect">
            <a:avLst/>
          </a:prstGeom>
          <a:solidFill>
            <a:srgbClr val="00457C"/>
          </a:solidFill>
          <a:ln>
            <a:solidFill>
              <a:srgbClr val="004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sl-SI" sz="1400" dirty="0">
                <a:solidFill>
                  <a:prstClr val="white"/>
                </a:solidFill>
                <a:latin typeface="Tahoma" panose="020B0604030504040204" pitchFamily="34" charset="0"/>
                <a:ea typeface="Tahoma" panose="020B0604030504040204" pitchFamily="34" charset="0"/>
                <a:cs typeface="Tahoma" panose="020B0604030504040204" pitchFamily="34" charset="0"/>
              </a:rPr>
              <a:t>MSP-ji  v zagonski fazi in fazi rasti </a:t>
            </a:r>
          </a:p>
        </p:txBody>
      </p:sp>
      <p:sp>
        <p:nvSpPr>
          <p:cNvPr id="33" name="Rectangle 32">
            <a:extLst>
              <a:ext uri="{FF2B5EF4-FFF2-40B4-BE49-F238E27FC236}">
                <a16:creationId xmlns:a16="http://schemas.microsoft.com/office/drawing/2014/main" id="{9514A200-EA5C-4176-9956-B435AE3F13F5}"/>
              </a:ext>
            </a:extLst>
          </p:cNvPr>
          <p:cNvSpPr/>
          <p:nvPr/>
        </p:nvSpPr>
        <p:spPr>
          <a:xfrm>
            <a:off x="283896" y="5830762"/>
            <a:ext cx="1293800" cy="773968"/>
          </a:xfrm>
          <a:prstGeom prst="rect">
            <a:avLst/>
          </a:prstGeom>
          <a:solidFill>
            <a:srgbClr val="00457C"/>
          </a:solidFill>
          <a:ln>
            <a:solidFill>
              <a:srgbClr val="004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sl-SI" sz="1400" dirty="0">
                <a:solidFill>
                  <a:prstClr val="white"/>
                </a:solidFill>
                <a:latin typeface="Tahoma" panose="020B0604030504040204" pitchFamily="34" charset="0"/>
                <a:ea typeface="Tahoma" panose="020B0604030504040204" pitchFamily="34" charset="0"/>
                <a:cs typeface="Tahoma" panose="020B0604030504040204" pitchFamily="34" charset="0"/>
              </a:rPr>
              <a:t>Raziskovalne institucije in univerze</a:t>
            </a:r>
          </a:p>
        </p:txBody>
      </p:sp>
      <p:sp>
        <p:nvSpPr>
          <p:cNvPr id="34" name="Rectangle 33">
            <a:extLst>
              <a:ext uri="{FF2B5EF4-FFF2-40B4-BE49-F238E27FC236}">
                <a16:creationId xmlns:a16="http://schemas.microsoft.com/office/drawing/2014/main" id="{100714AB-02AE-4EBA-8CA4-61A1014EC781}"/>
              </a:ext>
            </a:extLst>
          </p:cNvPr>
          <p:cNvSpPr/>
          <p:nvPr/>
        </p:nvSpPr>
        <p:spPr>
          <a:xfrm>
            <a:off x="3164737" y="5839287"/>
            <a:ext cx="1293800" cy="765443"/>
          </a:xfrm>
          <a:prstGeom prst="rect">
            <a:avLst/>
          </a:prstGeom>
          <a:solidFill>
            <a:srgbClr val="00457C"/>
          </a:solidFill>
          <a:ln>
            <a:solidFill>
              <a:srgbClr val="004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sl-SI" sz="1400" dirty="0">
                <a:solidFill>
                  <a:prstClr val="white"/>
                </a:solidFill>
                <a:latin typeface="Tahoma" panose="020B0604030504040204" pitchFamily="34" charset="0"/>
                <a:ea typeface="Tahoma" panose="020B0604030504040204" pitchFamily="34" charset="0"/>
                <a:cs typeface="Tahoma" panose="020B0604030504040204" pitchFamily="34" charset="0"/>
              </a:rPr>
              <a:t>MSP-ji in </a:t>
            </a:r>
            <a:r>
              <a:rPr lang="sl-SI" sz="1400" dirty="0" err="1">
                <a:solidFill>
                  <a:prstClr val="white"/>
                </a:solidFill>
                <a:latin typeface="Tahoma" panose="020B0604030504040204" pitchFamily="34" charset="0"/>
                <a:ea typeface="Tahoma" panose="020B0604030504040204" pitchFamily="34" charset="0"/>
                <a:cs typeface="Tahoma" panose="020B0604030504040204" pitchFamily="34" charset="0"/>
              </a:rPr>
              <a:t>small</a:t>
            </a:r>
            <a:r>
              <a:rPr lang="sl-SI" sz="14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sl-SI" sz="1400" dirty="0" err="1">
                <a:solidFill>
                  <a:prstClr val="white"/>
                </a:solidFill>
                <a:latin typeface="Tahoma" panose="020B0604030504040204" pitchFamily="34" charset="0"/>
                <a:ea typeface="Tahoma" panose="020B0604030504040204" pitchFamily="34" charset="0"/>
                <a:cs typeface="Tahoma" panose="020B0604030504040204" pitchFamily="34" charset="0"/>
              </a:rPr>
              <a:t>mid</a:t>
            </a:r>
            <a:r>
              <a:rPr lang="sl-SI" sz="1400" dirty="0">
                <a:solidFill>
                  <a:prstClr val="white"/>
                </a:solidFill>
                <a:latin typeface="Tahoma" panose="020B0604030504040204" pitchFamily="34" charset="0"/>
                <a:ea typeface="Tahoma" panose="020B0604030504040204" pitchFamily="34" charset="0"/>
                <a:cs typeface="Tahoma" panose="020B0604030504040204" pitchFamily="34" charset="0"/>
              </a:rPr>
              <a:t>-cap podjetja</a:t>
            </a:r>
          </a:p>
        </p:txBody>
      </p:sp>
      <p:sp>
        <p:nvSpPr>
          <p:cNvPr id="35" name="Arrow: Right 34">
            <a:extLst>
              <a:ext uri="{FF2B5EF4-FFF2-40B4-BE49-F238E27FC236}">
                <a16:creationId xmlns:a16="http://schemas.microsoft.com/office/drawing/2014/main" id="{95FEDA94-B32F-4BEA-BF7E-ECE73E50E5EE}"/>
              </a:ext>
            </a:extLst>
          </p:cNvPr>
          <p:cNvSpPr/>
          <p:nvPr/>
        </p:nvSpPr>
        <p:spPr>
          <a:xfrm rot="5400000">
            <a:off x="781073" y="5541910"/>
            <a:ext cx="377940" cy="160007"/>
          </a:xfrm>
          <a:prstGeom prst="rightArrow">
            <a:avLst/>
          </a:prstGeom>
          <a:solidFill>
            <a:srgbClr val="00467D"/>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sl-SI" sz="933" b="1" dirty="0">
              <a:solidFill>
                <a:prstClr val="white"/>
              </a:solidFill>
              <a:latin typeface="Calibri"/>
            </a:endParaRPr>
          </a:p>
        </p:txBody>
      </p:sp>
      <p:sp>
        <p:nvSpPr>
          <p:cNvPr id="36" name="Arrow: Right 35">
            <a:extLst>
              <a:ext uri="{FF2B5EF4-FFF2-40B4-BE49-F238E27FC236}">
                <a16:creationId xmlns:a16="http://schemas.microsoft.com/office/drawing/2014/main" id="{2248488A-3718-4B14-B2A1-EBEAFDD72B40}"/>
              </a:ext>
            </a:extLst>
          </p:cNvPr>
          <p:cNvSpPr/>
          <p:nvPr/>
        </p:nvSpPr>
        <p:spPr>
          <a:xfrm rot="5400000">
            <a:off x="2142290" y="5550330"/>
            <a:ext cx="394783" cy="160009"/>
          </a:xfrm>
          <a:prstGeom prst="rightArrow">
            <a:avLst/>
          </a:prstGeom>
          <a:solidFill>
            <a:srgbClr val="00467D"/>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sl-SI" sz="933" b="1" dirty="0">
              <a:solidFill>
                <a:prstClr val="white"/>
              </a:solidFill>
              <a:latin typeface="Calibri"/>
            </a:endParaRPr>
          </a:p>
        </p:txBody>
      </p:sp>
      <p:sp>
        <p:nvSpPr>
          <p:cNvPr id="37" name="Arrow: Right 36">
            <a:extLst>
              <a:ext uri="{FF2B5EF4-FFF2-40B4-BE49-F238E27FC236}">
                <a16:creationId xmlns:a16="http://schemas.microsoft.com/office/drawing/2014/main" id="{4B39FF6E-5EF5-49ED-A8F1-FFCE8D573630}"/>
              </a:ext>
            </a:extLst>
          </p:cNvPr>
          <p:cNvSpPr/>
          <p:nvPr/>
        </p:nvSpPr>
        <p:spPr>
          <a:xfrm rot="5400000">
            <a:off x="3617434" y="5542013"/>
            <a:ext cx="394783" cy="160010"/>
          </a:xfrm>
          <a:prstGeom prst="rightArrow">
            <a:avLst/>
          </a:prstGeom>
          <a:solidFill>
            <a:srgbClr val="00467D"/>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sl-SI" sz="933" b="1" dirty="0">
              <a:solidFill>
                <a:prstClr val="white"/>
              </a:solidFill>
              <a:latin typeface="Calibri"/>
            </a:endParaRPr>
          </a:p>
        </p:txBody>
      </p:sp>
      <p:sp>
        <p:nvSpPr>
          <p:cNvPr id="40" name="Rectangle 39">
            <a:extLst>
              <a:ext uri="{FF2B5EF4-FFF2-40B4-BE49-F238E27FC236}">
                <a16:creationId xmlns:a16="http://schemas.microsoft.com/office/drawing/2014/main" id="{E3E6FA4A-EA7F-4A7F-A7B3-C14BC0E4981A}"/>
              </a:ext>
            </a:extLst>
          </p:cNvPr>
          <p:cNvSpPr/>
          <p:nvPr/>
        </p:nvSpPr>
        <p:spPr>
          <a:xfrm>
            <a:off x="4870996" y="342900"/>
            <a:ext cx="7321004" cy="421105"/>
          </a:xfrm>
          <a:prstGeom prst="rect">
            <a:avLst/>
          </a:prstGeom>
          <a:solidFill>
            <a:srgbClr val="AF2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867"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42" name="Rectangle 41">
            <a:extLst>
              <a:ext uri="{FF2B5EF4-FFF2-40B4-BE49-F238E27FC236}">
                <a16:creationId xmlns:a16="http://schemas.microsoft.com/office/drawing/2014/main" id="{1D865484-8F06-43FE-A970-E9C7391EEB94}"/>
              </a:ext>
            </a:extLst>
          </p:cNvPr>
          <p:cNvSpPr/>
          <p:nvPr/>
        </p:nvSpPr>
        <p:spPr>
          <a:xfrm>
            <a:off x="4870996" y="4149587"/>
            <a:ext cx="7321004" cy="421105"/>
          </a:xfrm>
          <a:prstGeom prst="rect">
            <a:avLst/>
          </a:prstGeom>
          <a:solidFill>
            <a:srgbClr val="AF2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867"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1"/>
          <p:cNvSpPr txBox="1"/>
          <p:nvPr/>
        </p:nvSpPr>
        <p:spPr>
          <a:xfrm>
            <a:off x="4878949" y="458081"/>
            <a:ext cx="7037108" cy="5666616"/>
          </a:xfrm>
          <a:prstGeom prst="rect">
            <a:avLst/>
          </a:prstGeom>
        </p:spPr>
        <p:txBody>
          <a:bodyPr wrap="square" lIns="0" tIns="0" rIns="0" bIns="0" rtlCol="0" anchor="t">
            <a:spAutoFit/>
          </a:bodyPr>
          <a:lstStyle/>
          <a:p>
            <a:pPr marL="151138" lvl="1" defTabSz="609630">
              <a:lnSpc>
                <a:spcPts val="1959"/>
              </a:lnSpc>
              <a:spcAft>
                <a:spcPts val="600"/>
              </a:spcAft>
              <a:defRPr/>
            </a:pPr>
            <a:r>
              <a:rPr lang="sl-SI" b="1" dirty="0">
                <a:solidFill>
                  <a:srgbClr val="FFFFFF"/>
                </a:solidFill>
                <a:latin typeface="Tahoma" panose="020B0604030504040204" pitchFamily="34" charset="0"/>
                <a:ea typeface="Tahoma" panose="020B0604030504040204" pitchFamily="34" charset="0"/>
                <a:cs typeface="Tahoma" panose="020B0604030504040204" pitchFamily="34" charset="0"/>
              </a:rPr>
              <a:t>Sklad za prenos tehnologij (</a:t>
            </a:r>
            <a:r>
              <a:rPr lang="sl-SI" b="1" dirty="0" err="1">
                <a:solidFill>
                  <a:srgbClr val="FFFFFF"/>
                </a:solidFill>
                <a:latin typeface="Tahoma" panose="020B0604030504040204" pitchFamily="34" charset="0"/>
                <a:ea typeface="Tahoma" panose="020B0604030504040204" pitchFamily="34" charset="0"/>
                <a:cs typeface="Tahoma" panose="020B0604030504040204" pitchFamily="34" charset="0"/>
              </a:rPr>
              <a:t>VC</a:t>
            </a:r>
            <a:r>
              <a:rPr lang="sl-SI" b="1" dirty="0">
                <a:solidFill>
                  <a:srgbClr val="FFFFFF"/>
                </a:solidFill>
                <a:latin typeface="Tahoma" panose="020B0604030504040204" pitchFamily="34" charset="0"/>
                <a:ea typeface="Tahoma" panose="020B0604030504040204" pitchFamily="34" charset="0"/>
                <a:cs typeface="Tahoma" panose="020B0604030504040204" pitchFamily="34" charset="0"/>
              </a:rPr>
              <a:t> TT sklad – </a:t>
            </a:r>
            <a:r>
              <a:rPr lang="sl-SI" b="1" dirty="0" err="1">
                <a:solidFill>
                  <a:srgbClr val="FFFFFF"/>
                </a:solidFill>
                <a:latin typeface="Tahoma" panose="020B0604030504040204" pitchFamily="34" charset="0"/>
                <a:ea typeface="Tahoma" panose="020B0604030504040204" pitchFamily="34" charset="0"/>
                <a:cs typeface="Tahoma" panose="020B0604030504040204" pitchFamily="34" charset="0"/>
              </a:rPr>
              <a:t>CEETT</a:t>
            </a:r>
            <a:r>
              <a:rPr lang="sl-SI" b="1" dirty="0">
                <a:solidFill>
                  <a:srgbClr val="FFFFFF"/>
                </a:solidFill>
                <a:latin typeface="Tahoma" panose="020B0604030504040204" pitchFamily="34" charset="0"/>
                <a:ea typeface="Tahoma" panose="020B0604030504040204" pitchFamily="34" charset="0"/>
                <a:cs typeface="Tahoma" panose="020B0604030504040204" pitchFamily="34" charset="0"/>
              </a:rPr>
              <a:t> platforma)</a:t>
            </a:r>
            <a:endParaRPr lang="sl-SI"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marL="151138" lvl="1" defTabSz="609630">
              <a:lnSpc>
                <a:spcPts val="1959"/>
              </a:lnSpc>
              <a:defRPr/>
            </a:pPr>
            <a:endParaRPr lang="sl-SI" sz="140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marL="379749" lvl="1" indent="-228611" defTabSz="609630">
              <a:lnSpc>
                <a:spcPts val="1959"/>
              </a:lnSpc>
              <a:buFont typeface="Arial" panose="020B0604020202020204" pitchFamily="34" charset="0"/>
              <a:buChar char="•"/>
              <a:defRPr/>
            </a:pPr>
            <a:r>
              <a:rPr lang="sl-SI" sz="1400" dirty="0">
                <a:solidFill>
                  <a:srgbClr val="FFFFFF"/>
                </a:solidFill>
                <a:latin typeface="Tahoma" panose="020B0604030504040204" pitchFamily="34" charset="0"/>
                <a:ea typeface="Tahoma" panose="020B0604030504040204" pitchFamily="34" charset="0"/>
                <a:cs typeface="Tahoma" panose="020B0604030504040204" pitchFamily="34" charset="0"/>
              </a:rPr>
              <a:t>Financiranje raziskovalnih projektov, razvoja tehnologij in intelektualne lastnine na univerzah in raziskovalnih inštitucijah (v Sloveniji in na Hrvaškem) s potencialno komercialno vrednostjo za gospodarstvo. </a:t>
            </a:r>
          </a:p>
          <a:p>
            <a:pPr marL="151138" lvl="1" algn="just" defTabSz="609630">
              <a:lnSpc>
                <a:spcPts val="1959"/>
              </a:lnSpc>
              <a:defRPr/>
            </a:pPr>
            <a:endParaRPr lang="sl-SI" sz="140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marL="151138" lvl="1" algn="just" defTabSz="609630">
              <a:lnSpc>
                <a:spcPts val="1959"/>
              </a:lnSpc>
              <a:defRPr/>
            </a:pPr>
            <a:endParaRPr lang="sl-SI" sz="140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marL="151138" lvl="1" algn="just" defTabSz="609630">
              <a:lnSpc>
                <a:spcPts val="1959"/>
              </a:lnSpc>
              <a:defRPr/>
            </a:pPr>
            <a:endParaRPr lang="sl-SI" sz="140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marL="151138" lvl="1" defTabSz="609630">
              <a:lnSpc>
                <a:spcPts val="1959"/>
              </a:lnSpc>
              <a:spcAft>
                <a:spcPts val="600"/>
              </a:spcAft>
              <a:defRPr/>
            </a:pPr>
            <a:r>
              <a:rPr lang="sl-SI" b="1" dirty="0">
                <a:solidFill>
                  <a:srgbClr val="FFFFFF"/>
                </a:solidFill>
                <a:latin typeface="Tahoma" panose="020B0604030504040204" pitchFamily="34" charset="0"/>
                <a:ea typeface="Tahoma" panose="020B0604030504040204" pitchFamily="34" charset="0"/>
                <a:cs typeface="Tahoma" panose="020B0604030504040204" pitchFamily="34" charset="0"/>
              </a:rPr>
              <a:t>Sklad tveganega kapitala (</a:t>
            </a:r>
            <a:r>
              <a:rPr lang="sl-SI" b="1" dirty="0" err="1">
                <a:solidFill>
                  <a:srgbClr val="FFFFFF"/>
                </a:solidFill>
                <a:latin typeface="Tahoma" panose="020B0604030504040204" pitchFamily="34" charset="0"/>
                <a:ea typeface="Tahoma" panose="020B0604030504040204" pitchFamily="34" charset="0"/>
                <a:cs typeface="Tahoma" panose="020B0604030504040204" pitchFamily="34" charset="0"/>
              </a:rPr>
              <a:t>VC</a:t>
            </a:r>
            <a:r>
              <a:rPr lang="sl-SI" b="1" dirty="0">
                <a:solidFill>
                  <a:srgbClr val="FFFFFF"/>
                </a:solidFill>
                <a:latin typeface="Tahoma" panose="020B0604030504040204" pitchFamily="34" charset="0"/>
                <a:ea typeface="Tahoma" panose="020B0604030504040204" pitchFamily="34" charset="0"/>
                <a:cs typeface="Tahoma" panose="020B0604030504040204" pitchFamily="34" charset="0"/>
              </a:rPr>
              <a:t> sklad)</a:t>
            </a:r>
          </a:p>
          <a:p>
            <a:pPr marL="151138" lvl="1" defTabSz="609630">
              <a:lnSpc>
                <a:spcPts val="1959"/>
              </a:lnSpc>
              <a:defRPr/>
            </a:pPr>
            <a:endParaRPr lang="sl-SI" sz="140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marL="379749" lvl="1" indent="-228611" defTabSz="609630">
              <a:lnSpc>
                <a:spcPts val="1959"/>
              </a:lnSpc>
              <a:buFont typeface="Arial" panose="020B0604020202020204" pitchFamily="34" charset="0"/>
              <a:buChar char="•"/>
              <a:defRPr/>
            </a:pPr>
            <a:r>
              <a:rPr lang="sl-SI" sz="1400" dirty="0">
                <a:solidFill>
                  <a:srgbClr val="FFFFFF"/>
                </a:solidFill>
                <a:latin typeface="Tahoma" panose="020B0604030504040204" pitchFamily="34" charset="0"/>
                <a:ea typeface="Tahoma" panose="020B0604030504040204" pitchFamily="34" charset="0"/>
                <a:cs typeface="Tahoma" panose="020B0604030504040204" pitchFamily="34" charset="0"/>
              </a:rPr>
              <a:t>Finančna podpora slovenskim mladim inovativnim MSP-jem v zgodnji fazi razvoja (predvsem v zagonski fazi) in fazi hitre rasti. </a:t>
            </a:r>
          </a:p>
          <a:p>
            <a:pPr marL="151138" lvl="1" algn="just" defTabSz="609630">
              <a:lnSpc>
                <a:spcPts val="1959"/>
              </a:lnSpc>
              <a:defRPr/>
            </a:pPr>
            <a:endParaRPr lang="sl-SI" sz="140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marL="151138" lvl="1" defTabSz="609630">
              <a:lnSpc>
                <a:spcPts val="1959"/>
              </a:lnSpc>
              <a:spcAft>
                <a:spcPts val="600"/>
              </a:spcAft>
              <a:defRPr/>
            </a:pPr>
            <a:endParaRPr lang="sl-SI" b="1"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marL="151138" lvl="1" defTabSz="609630">
              <a:lnSpc>
                <a:spcPts val="1959"/>
              </a:lnSpc>
              <a:spcAft>
                <a:spcPts val="600"/>
              </a:spcAft>
              <a:defRPr/>
            </a:pPr>
            <a:r>
              <a:rPr lang="sl-SI" b="1" dirty="0">
                <a:solidFill>
                  <a:srgbClr val="FFFFFF"/>
                </a:solidFill>
                <a:latin typeface="Tahoma" panose="020B0604030504040204" pitchFamily="34" charset="0"/>
                <a:ea typeface="Tahoma" panose="020B0604030504040204" pitchFamily="34" charset="0"/>
                <a:cs typeface="Tahoma" panose="020B0604030504040204" pitchFamily="34" charset="0"/>
              </a:rPr>
              <a:t>Sklad zasebnega kapitala za nasledstva </a:t>
            </a:r>
          </a:p>
          <a:p>
            <a:pPr marL="151138" lvl="1" defTabSz="609630">
              <a:lnSpc>
                <a:spcPts val="1959"/>
              </a:lnSpc>
              <a:defRPr/>
            </a:pPr>
            <a:endParaRPr lang="sl-SI" sz="140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marL="379749" lvl="1" indent="-228611" defTabSz="609630">
              <a:lnSpc>
                <a:spcPts val="1959"/>
              </a:lnSpc>
              <a:buFont typeface="Arial" panose="020B0604020202020204" pitchFamily="34" charset="0"/>
              <a:buChar char="•"/>
              <a:defRPr/>
            </a:pPr>
            <a:r>
              <a:rPr lang="sl-SI" sz="1400" dirty="0">
                <a:solidFill>
                  <a:srgbClr val="FFFFFF"/>
                </a:solidFill>
                <a:latin typeface="Tahoma" panose="020B0604030504040204" pitchFamily="34" charset="0"/>
                <a:ea typeface="Tahoma" panose="020B0604030504040204" pitchFamily="34" charset="0"/>
                <a:cs typeface="Tahoma" panose="020B0604030504040204" pitchFamily="34" charset="0"/>
              </a:rPr>
              <a:t>Financiranje podjetij, ki bi zaradi neobstoja družinskega (sorodstvenega) naslednika ali njihove nepripravljenosti za prevzem lastništva in upravljanja ob umiku trenutnega lastnika (npr. zaradi upokojitve), popolnoma prenehala poslovati oz. bila prodana po delih ali pod prisilo. </a:t>
            </a:r>
          </a:p>
          <a:p>
            <a:pPr marL="379749" lvl="1" indent="-228611">
              <a:lnSpc>
                <a:spcPts val="1959"/>
              </a:lnSpc>
              <a:buFont typeface="Arial" panose="020B0604020202020204" pitchFamily="34" charset="0"/>
              <a:buChar char="•"/>
              <a:defRPr/>
            </a:pPr>
            <a:endParaRPr lang="sl-SI" sz="14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44" name="TextBox 9">
            <a:extLst>
              <a:ext uri="{FF2B5EF4-FFF2-40B4-BE49-F238E27FC236}">
                <a16:creationId xmlns:a16="http://schemas.microsoft.com/office/drawing/2014/main" id="{C735D3C8-5160-4BAE-BAA6-37F399301EC3}"/>
              </a:ext>
            </a:extLst>
          </p:cNvPr>
          <p:cNvSpPr txBox="1"/>
          <p:nvPr/>
        </p:nvSpPr>
        <p:spPr>
          <a:xfrm>
            <a:off x="438497" y="841780"/>
            <a:ext cx="4158502" cy="1304460"/>
          </a:xfrm>
          <a:prstGeom prst="rect">
            <a:avLst/>
          </a:prstGeom>
        </p:spPr>
        <p:txBody>
          <a:bodyPr wrap="square" lIns="0" tIns="0" rIns="0" bIns="0" rtlCol="0" anchor="t">
            <a:spAutoFit/>
          </a:bodyPr>
          <a:lstStyle/>
          <a:p>
            <a:pPr defTabSz="609630">
              <a:lnSpc>
                <a:spcPts val="3466"/>
              </a:lnSpc>
              <a:spcBef>
                <a:spcPct val="0"/>
              </a:spcBef>
              <a:defRPr/>
            </a:pPr>
            <a:r>
              <a:rPr lang="sl-SI" sz="2666" b="1" spc="-79" dirty="0">
                <a:solidFill>
                  <a:srgbClr val="00467D"/>
                </a:solidFill>
                <a:latin typeface="Tahoma" panose="020B0604030504040204" pitchFamily="34" charset="0"/>
                <a:ea typeface="Tahoma" panose="020B0604030504040204" pitchFamily="34" charset="0"/>
                <a:cs typeface="Tahoma" panose="020B0604030504040204" pitchFamily="34" charset="0"/>
              </a:rPr>
              <a:t>Lastniško financiranje </a:t>
            </a:r>
            <a:r>
              <a:rPr lang="sl-SI" sz="2666" b="1" spc="-79" dirty="0" err="1">
                <a:solidFill>
                  <a:srgbClr val="00467D"/>
                </a:solidFill>
                <a:latin typeface="Tahoma" panose="020B0604030504040204" pitchFamily="34" charset="0"/>
                <a:ea typeface="Tahoma" panose="020B0604030504040204" pitchFamily="34" charset="0"/>
                <a:cs typeface="Tahoma" panose="020B0604030504040204" pitchFamily="34" charset="0"/>
              </a:rPr>
              <a:t>MSPjev</a:t>
            </a:r>
            <a:r>
              <a:rPr lang="sl-SI" sz="2666" b="1" spc="-79" dirty="0">
                <a:solidFill>
                  <a:srgbClr val="00467D"/>
                </a:solidFill>
                <a:latin typeface="Tahoma" panose="020B0604030504040204" pitchFamily="34" charset="0"/>
                <a:ea typeface="Tahoma" panose="020B0604030504040204" pitchFamily="34" charset="0"/>
                <a:cs typeface="Tahoma" panose="020B0604030504040204" pitchFamily="34" charset="0"/>
              </a:rPr>
              <a:t> in </a:t>
            </a:r>
            <a:r>
              <a:rPr lang="sl-SI" sz="2666" b="1" spc="-79" dirty="0" err="1">
                <a:solidFill>
                  <a:srgbClr val="00467D"/>
                </a:solidFill>
                <a:latin typeface="Tahoma" panose="020B0604030504040204" pitchFamily="34" charset="0"/>
                <a:ea typeface="Tahoma" panose="020B0604030504040204" pitchFamily="34" charset="0"/>
                <a:cs typeface="Tahoma" panose="020B0604030504040204" pitchFamily="34" charset="0"/>
              </a:rPr>
              <a:t>mid</a:t>
            </a:r>
            <a:r>
              <a:rPr lang="sl-SI" sz="2666" b="1" spc="-79" dirty="0">
                <a:solidFill>
                  <a:srgbClr val="00467D"/>
                </a:solidFill>
                <a:latin typeface="Tahoma" panose="020B0604030504040204" pitchFamily="34" charset="0"/>
                <a:ea typeface="Tahoma" panose="020B0604030504040204" pitchFamily="34" charset="0"/>
                <a:cs typeface="Tahoma" panose="020B0604030504040204" pitchFamily="34" charset="0"/>
              </a:rPr>
              <a:t> cap podjetij </a:t>
            </a:r>
            <a:r>
              <a:rPr lang="sl-SI" b="1" spc="-79" dirty="0">
                <a:solidFill>
                  <a:srgbClr val="00467D"/>
                </a:solidFill>
                <a:latin typeface="Tahoma" panose="020B0604030504040204" pitchFamily="34" charset="0"/>
                <a:ea typeface="Tahoma" panose="020B0604030504040204" pitchFamily="34" charset="0"/>
                <a:cs typeface="Tahoma" panose="020B0604030504040204" pitchFamily="34" charset="0"/>
              </a:rPr>
              <a:t>(do 2999 zaposlenih)</a:t>
            </a:r>
            <a:endParaRPr lang="en-US" b="1" spc="-79" dirty="0">
              <a:solidFill>
                <a:srgbClr val="00467D"/>
              </a:solidFill>
              <a:latin typeface="Tahoma" panose="020B0604030504040204" pitchFamily="34" charset="0"/>
              <a:ea typeface="Tahoma" panose="020B0604030504040204" pitchFamily="34" charset="0"/>
              <a:cs typeface="Tahoma" panose="020B0604030504040204" pitchFamily="34" charset="0"/>
            </a:endParaRPr>
          </a:p>
        </p:txBody>
      </p:sp>
      <p:sp>
        <p:nvSpPr>
          <p:cNvPr id="45" name="Rectangle 44">
            <a:extLst>
              <a:ext uri="{FF2B5EF4-FFF2-40B4-BE49-F238E27FC236}">
                <a16:creationId xmlns:a16="http://schemas.microsoft.com/office/drawing/2014/main" id="{7431E9BC-D949-4C45-BF34-B235C1A0F37B}"/>
              </a:ext>
            </a:extLst>
          </p:cNvPr>
          <p:cNvSpPr/>
          <p:nvPr/>
        </p:nvSpPr>
        <p:spPr>
          <a:xfrm>
            <a:off x="0" y="6925"/>
            <a:ext cx="4684884" cy="750087"/>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sl-SI" sz="1600" b="1" dirty="0">
                <a:solidFill>
                  <a:prstClr val="white"/>
                </a:solidFill>
                <a:latin typeface="Tahoma" panose="020B0604030504040204" pitchFamily="34" charset="0"/>
                <a:ea typeface="Tahoma" panose="020B0604030504040204" pitchFamily="34" charset="0"/>
                <a:cs typeface="Tahoma" panose="020B0604030504040204" pitchFamily="34" charset="0"/>
              </a:rPr>
              <a:t>SEGIP - Slovenski naložbeni program kapitalske rasti</a:t>
            </a:r>
            <a:r>
              <a:rPr lang="sl-SI" sz="1600" dirty="0">
                <a:solidFill>
                  <a:prstClr val="white"/>
                </a:solidFill>
                <a:latin typeface="Tahoma" panose="020B0604030504040204" pitchFamily="34" charset="0"/>
                <a:ea typeface="Tahoma" panose="020B0604030504040204" pitchFamily="34" charset="0"/>
                <a:cs typeface="Tahoma" panose="020B0604030504040204" pitchFamily="34" charset="0"/>
              </a:rPr>
              <a:t> (100 mio €)</a:t>
            </a:r>
            <a:endParaRPr lang="en-US" sz="16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43" name="Rectangle 42">
            <a:extLst>
              <a:ext uri="{FF2B5EF4-FFF2-40B4-BE49-F238E27FC236}">
                <a16:creationId xmlns:a16="http://schemas.microsoft.com/office/drawing/2014/main" id="{BE1259DB-D9CB-403C-A4A7-3C40252975E2}"/>
              </a:ext>
            </a:extLst>
          </p:cNvPr>
          <p:cNvSpPr/>
          <p:nvPr/>
        </p:nvSpPr>
        <p:spPr>
          <a:xfrm>
            <a:off x="4870996" y="6304547"/>
            <a:ext cx="7321004" cy="421105"/>
          </a:xfrm>
          <a:prstGeom prst="rect">
            <a:avLst/>
          </a:prstGeom>
          <a:solidFill>
            <a:srgbClr val="AF2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1138" lvl="1" algn="ctr" defTabSz="609630">
              <a:lnSpc>
                <a:spcPts val="1959"/>
              </a:lnSpc>
              <a:spcAft>
                <a:spcPts val="600"/>
              </a:spcAft>
              <a:defRPr/>
            </a:pPr>
            <a:r>
              <a:rPr lang="sl-SI" sz="2000" b="1" dirty="0">
                <a:solidFill>
                  <a:srgbClr val="FFFFFF"/>
                </a:solidFill>
                <a:latin typeface="Tahoma" panose="020B0604030504040204" pitchFamily="34" charset="0"/>
                <a:ea typeface="Tahoma" panose="020B0604030504040204" pitchFamily="34" charset="0"/>
                <a:cs typeface="Tahoma" panose="020B0604030504040204" pitchFamily="34" charset="0"/>
              </a:rPr>
              <a:t>Skupna višina SEGIP sredstev 220 mio EUR. </a:t>
            </a:r>
          </a:p>
        </p:txBody>
      </p:sp>
    </p:spTree>
    <p:extLst>
      <p:ext uri="{BB962C8B-B14F-4D97-AF65-F5344CB8AC3E}">
        <p14:creationId xmlns:p14="http://schemas.microsoft.com/office/powerpoint/2010/main" val="3928735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3">
            <a:extLst>
              <a:ext uri="{FF2B5EF4-FFF2-40B4-BE49-F238E27FC236}">
                <a16:creationId xmlns:a16="http://schemas.microsoft.com/office/drawing/2014/main" id="{14EB0920-A214-4F60-BDD2-FA7847B80EC0}"/>
              </a:ext>
            </a:extLst>
          </p:cNvPr>
          <p:cNvSpPr/>
          <p:nvPr/>
        </p:nvSpPr>
        <p:spPr>
          <a:xfrm>
            <a:off x="1" y="0"/>
            <a:ext cx="3413607" cy="6858000"/>
          </a:xfrm>
          <a:custGeom>
            <a:avLst/>
            <a:gdLst/>
            <a:ahLst/>
            <a:cxnLst/>
            <a:rect l="l" t="t" r="r" b="b"/>
            <a:pathLst>
              <a:path w="1732090" h="3529371">
                <a:moveTo>
                  <a:pt x="0" y="0"/>
                </a:moveTo>
                <a:lnTo>
                  <a:pt x="1732090" y="0"/>
                </a:lnTo>
                <a:lnTo>
                  <a:pt x="1732090" y="3529371"/>
                </a:lnTo>
                <a:lnTo>
                  <a:pt x="0" y="3529371"/>
                </a:lnTo>
                <a:close/>
              </a:path>
            </a:pathLst>
          </a:custGeom>
          <a:solidFill>
            <a:srgbClr val="00467D"/>
          </a:solidFill>
        </p:spPr>
      </p:sp>
      <p:sp>
        <p:nvSpPr>
          <p:cNvPr id="11" name="TextBox 11"/>
          <p:cNvSpPr txBox="1"/>
          <p:nvPr/>
        </p:nvSpPr>
        <p:spPr>
          <a:xfrm>
            <a:off x="565783" y="1874651"/>
            <a:ext cx="2282041" cy="185500"/>
          </a:xfrm>
          <a:prstGeom prst="rect">
            <a:avLst/>
          </a:prstGeom>
        </p:spPr>
        <p:txBody>
          <a:bodyPr lIns="0" tIns="0" rIns="0" bIns="0" rtlCol="0" anchor="t">
            <a:spAutoFit/>
          </a:bodyPr>
          <a:lstStyle/>
          <a:p>
            <a:pPr algn="ctr">
              <a:lnSpc>
                <a:spcPts val="1560"/>
              </a:lnSpc>
              <a:spcBef>
                <a:spcPct val="0"/>
              </a:spcBef>
            </a:pPr>
            <a:endParaRPr lang="en-US" sz="12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pic>
        <p:nvPicPr>
          <p:cNvPr id="19" name="Picture 18" descr="A close-up of a logo&#10;&#10;Description automatically generated with low confidence">
            <a:extLst>
              <a:ext uri="{FF2B5EF4-FFF2-40B4-BE49-F238E27FC236}">
                <a16:creationId xmlns:a16="http://schemas.microsoft.com/office/drawing/2014/main" id="{BF05F8DD-3D1A-4496-9C31-EFBCFABA89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0" y="6324909"/>
            <a:ext cx="1106789" cy="204756"/>
          </a:xfrm>
          <a:prstGeom prst="rect">
            <a:avLst/>
          </a:prstGeom>
        </p:spPr>
      </p:pic>
      <p:sp>
        <p:nvSpPr>
          <p:cNvPr id="21" name="TextBox 14">
            <a:extLst>
              <a:ext uri="{FF2B5EF4-FFF2-40B4-BE49-F238E27FC236}">
                <a16:creationId xmlns:a16="http://schemas.microsoft.com/office/drawing/2014/main" id="{375B1362-6239-44C4-B4F5-AF3942AAE4CE}"/>
              </a:ext>
            </a:extLst>
          </p:cNvPr>
          <p:cNvSpPr txBox="1"/>
          <p:nvPr/>
        </p:nvSpPr>
        <p:spPr>
          <a:xfrm>
            <a:off x="3866978" y="1602786"/>
            <a:ext cx="7589597" cy="2171877"/>
          </a:xfrm>
          <a:prstGeom prst="rect">
            <a:avLst/>
          </a:prstGeom>
        </p:spPr>
        <p:txBody>
          <a:bodyPr wrap="square" lIns="0" tIns="0" rIns="0" bIns="0" rtlCol="0" anchor="t">
            <a:spAutoFit/>
          </a:bodyPr>
          <a:lstStyle/>
          <a:p>
            <a:pPr marL="342900" indent="-342900">
              <a:lnSpc>
                <a:spcPct val="110000"/>
              </a:lnSpc>
              <a:buClr>
                <a:schemeClr val="tx1"/>
              </a:buClr>
              <a:buFont typeface="Arial" panose="020B0604020202020204" pitchFamily="34" charset="0"/>
              <a:buChar char="•"/>
            </a:pPr>
            <a:r>
              <a:rPr lang="sl-SI" b="1" dirty="0" err="1">
                <a:solidFill>
                  <a:srgbClr val="C00000"/>
                </a:solidFill>
                <a:latin typeface="Tahoma" panose="020B0604030504040204" pitchFamily="34" charset="0"/>
                <a:ea typeface="Tahoma" panose="020B0604030504040204" pitchFamily="34" charset="0"/>
                <a:cs typeface="Tahoma" panose="020B0604030504040204" pitchFamily="34" charset="0"/>
              </a:rPr>
              <a:t>Sindicirana</a:t>
            </a:r>
            <a:r>
              <a:rPr lang="sl-SI" b="1" dirty="0">
                <a:solidFill>
                  <a:srgbClr val="C00000"/>
                </a:solidFill>
                <a:latin typeface="Tahoma" panose="020B0604030504040204" pitchFamily="34" charset="0"/>
                <a:ea typeface="Tahoma" panose="020B0604030504040204" pitchFamily="34" charset="0"/>
                <a:cs typeface="Tahoma" panose="020B0604030504040204" pitchFamily="34" charset="0"/>
              </a:rPr>
              <a:t> posojila </a:t>
            </a:r>
            <a:r>
              <a:rPr lang="sl-SI" dirty="0">
                <a:latin typeface="Tahoma" panose="020B0604030504040204" pitchFamily="34" charset="0"/>
                <a:ea typeface="Tahoma" panose="020B0604030504040204" pitchFamily="34" charset="0"/>
                <a:cs typeface="Tahoma" panose="020B0604030504040204" pitchFamily="34" charset="0"/>
              </a:rPr>
              <a:t>(skupen kredit s poslovnimi bankami).</a:t>
            </a:r>
          </a:p>
          <a:p>
            <a:pPr marL="342900" indent="-342900">
              <a:lnSpc>
                <a:spcPct val="110000"/>
              </a:lnSpc>
              <a:buClr>
                <a:schemeClr val="tx1"/>
              </a:buClr>
              <a:buFont typeface="Arial" panose="020B0604020202020204" pitchFamily="34" charset="0"/>
              <a:buChar char="•"/>
            </a:pPr>
            <a:r>
              <a:rPr lang="sl-SI" b="1" dirty="0" err="1">
                <a:solidFill>
                  <a:srgbClr val="C00000"/>
                </a:solidFill>
                <a:latin typeface="Tahoma" panose="020B0604030504040204" pitchFamily="34" charset="0"/>
                <a:ea typeface="Tahoma" panose="020B0604030504040204" pitchFamily="34" charset="0"/>
                <a:cs typeface="Tahoma" panose="020B0604030504040204" pitchFamily="34" charset="0"/>
              </a:rPr>
              <a:t>Blending</a:t>
            </a:r>
            <a:r>
              <a:rPr lang="sl-SI" dirty="0">
                <a:latin typeface="Tahoma" panose="020B0604030504040204" pitchFamily="34" charset="0"/>
                <a:ea typeface="Tahoma" panose="020B0604030504040204" pitchFamily="34" charset="0"/>
                <a:cs typeface="Tahoma" panose="020B0604030504040204" pitchFamily="34" charset="0"/>
              </a:rPr>
              <a:t> (kombiniranje povratnih in nepovratnih sredstev).</a:t>
            </a:r>
          </a:p>
          <a:p>
            <a:pPr marL="342900" indent="-342900">
              <a:lnSpc>
                <a:spcPct val="110000"/>
              </a:lnSpc>
              <a:buClr>
                <a:schemeClr val="tx1"/>
              </a:buClr>
              <a:buFont typeface="Arial" panose="020B0604020202020204" pitchFamily="34" charset="0"/>
              <a:buChar char="•"/>
            </a:pPr>
            <a:r>
              <a:rPr lang="sl-SI" b="1" dirty="0">
                <a:solidFill>
                  <a:srgbClr val="C00000"/>
                </a:solidFill>
                <a:latin typeface="Tahoma" panose="020B0604030504040204" pitchFamily="34" charset="0"/>
                <a:ea typeface="Tahoma" panose="020B0604030504040204" pitchFamily="34" charset="0"/>
                <a:cs typeface="Tahoma" panose="020B0604030504040204" pitchFamily="34" charset="0"/>
              </a:rPr>
              <a:t>Kombiniranje</a:t>
            </a:r>
            <a:r>
              <a:rPr lang="sl-SI" dirty="0">
                <a:latin typeface="Tahoma" panose="020B0604030504040204" pitchFamily="34" charset="0"/>
                <a:ea typeface="Tahoma" panose="020B0604030504040204" pitchFamily="34" charset="0"/>
                <a:cs typeface="Tahoma" panose="020B0604030504040204" pitchFamily="34" charset="0"/>
              </a:rPr>
              <a:t> tujih (</a:t>
            </a:r>
            <a:r>
              <a:rPr lang="sl-SI" dirty="0" err="1">
                <a:latin typeface="Tahoma" panose="020B0604030504040204" pitchFamily="34" charset="0"/>
                <a:ea typeface="Tahoma" panose="020B0604030504040204" pitchFamily="34" charset="0"/>
                <a:cs typeface="Tahoma" panose="020B0604030504040204" pitchFamily="34" charset="0"/>
              </a:rPr>
              <a:t>EIB</a:t>
            </a:r>
            <a:r>
              <a:rPr lang="sl-SI" dirty="0">
                <a:latin typeface="Tahoma" panose="020B0604030504040204" pitchFamily="34" charset="0"/>
                <a:ea typeface="Tahoma" panose="020B0604030504040204" pitchFamily="34" charset="0"/>
                <a:cs typeface="Tahoma" panose="020B0604030504040204" pitchFamily="34" charset="0"/>
              </a:rPr>
              <a:t>, </a:t>
            </a:r>
            <a:r>
              <a:rPr lang="sl-SI" dirty="0" err="1">
                <a:latin typeface="Tahoma" panose="020B0604030504040204" pitchFamily="34" charset="0"/>
                <a:ea typeface="Tahoma" panose="020B0604030504040204" pitchFamily="34" charset="0"/>
                <a:cs typeface="Tahoma" panose="020B0604030504040204" pitchFamily="34" charset="0"/>
              </a:rPr>
              <a:t>CEB</a:t>
            </a:r>
            <a:r>
              <a:rPr lang="sl-SI" dirty="0">
                <a:latin typeface="Tahoma" panose="020B0604030504040204" pitchFamily="34" charset="0"/>
                <a:ea typeface="Tahoma" panose="020B0604030504040204" pitchFamily="34" charset="0"/>
                <a:cs typeface="Tahoma" panose="020B0604030504040204" pitchFamily="34" charset="0"/>
              </a:rPr>
              <a:t>) in domačih sredstev (</a:t>
            </a:r>
            <a:r>
              <a:rPr lang="sl-SI" dirty="0" err="1">
                <a:latin typeface="Tahoma" panose="020B0604030504040204" pitchFamily="34" charset="0"/>
                <a:ea typeface="Tahoma" panose="020B0604030504040204" pitchFamily="34" charset="0"/>
                <a:cs typeface="Tahoma" panose="020B0604030504040204" pitchFamily="34" charset="0"/>
              </a:rPr>
              <a:t>SPS</a:t>
            </a:r>
            <a:r>
              <a:rPr lang="sl-SI" dirty="0">
                <a:latin typeface="Tahoma" panose="020B0604030504040204" pitchFamily="34" charset="0"/>
                <a:ea typeface="Tahoma" panose="020B0604030504040204" pitchFamily="34" charset="0"/>
                <a:cs typeface="Tahoma" panose="020B0604030504040204" pitchFamily="34" charset="0"/>
              </a:rPr>
              <a:t>, </a:t>
            </a:r>
            <a:r>
              <a:rPr lang="sl-SI" dirty="0" err="1">
                <a:latin typeface="Tahoma" panose="020B0604030504040204" pitchFamily="34" charset="0"/>
                <a:ea typeface="Tahoma" panose="020B0604030504040204" pitchFamily="34" charset="0"/>
                <a:cs typeface="Tahoma" panose="020B0604030504040204" pitchFamily="34" charset="0"/>
              </a:rPr>
              <a:t>Spirit</a:t>
            </a:r>
            <a:r>
              <a:rPr lang="sl-SI" dirty="0">
                <a:latin typeface="Tahoma" panose="020B0604030504040204" pitchFamily="34" charset="0"/>
                <a:ea typeface="Tahoma" panose="020B0604030504040204" pitchFamily="34" charset="0"/>
                <a:cs typeface="Tahoma" panose="020B0604030504040204" pitchFamily="34" charset="0"/>
              </a:rPr>
              <a:t>…) s sredstvi </a:t>
            </a:r>
            <a:r>
              <a:rPr lang="sl-SI" dirty="0" err="1">
                <a:latin typeface="Tahoma" panose="020B0604030504040204" pitchFamily="34" charset="0"/>
                <a:ea typeface="Tahoma" panose="020B0604030504040204" pitchFamily="34" charset="0"/>
                <a:cs typeface="Tahoma" panose="020B0604030504040204" pitchFamily="34" charset="0"/>
              </a:rPr>
              <a:t>SID</a:t>
            </a:r>
            <a:r>
              <a:rPr lang="sl-SI" dirty="0">
                <a:latin typeface="Tahoma" panose="020B0604030504040204" pitchFamily="34" charset="0"/>
                <a:ea typeface="Tahoma" panose="020B0604030504040204" pitchFamily="34" charset="0"/>
                <a:cs typeface="Tahoma" panose="020B0604030504040204" pitchFamily="34" charset="0"/>
              </a:rPr>
              <a:t> banke.</a:t>
            </a:r>
          </a:p>
          <a:p>
            <a:pPr marL="342900" indent="-342900">
              <a:lnSpc>
                <a:spcPct val="110000"/>
              </a:lnSpc>
              <a:buClr>
                <a:schemeClr val="tx1"/>
              </a:buClr>
              <a:buFont typeface="Arial" panose="020B0604020202020204" pitchFamily="34" charset="0"/>
              <a:buChar char="•"/>
            </a:pPr>
            <a:r>
              <a:rPr lang="sl-SI" dirty="0">
                <a:latin typeface="Tahoma" panose="020B0604030504040204" pitchFamily="34" charset="0"/>
                <a:ea typeface="Tahoma" panose="020B0604030504040204" pitchFamily="34" charset="0"/>
                <a:cs typeface="Tahoma" panose="020B0604030504040204" pitchFamily="34" charset="0"/>
              </a:rPr>
              <a:t>Podjetjem </a:t>
            </a:r>
            <a:r>
              <a:rPr lang="sl-SI" b="1" dirty="0">
                <a:solidFill>
                  <a:srgbClr val="C00000"/>
                </a:solidFill>
                <a:latin typeface="Tahoma" panose="020B0604030504040204" pitchFamily="34" charset="0"/>
                <a:ea typeface="Tahoma" panose="020B0604030504040204" pitchFamily="34" charset="0"/>
                <a:cs typeface="Tahoma" panose="020B0604030504040204" pitchFamily="34" charset="0"/>
              </a:rPr>
              <a:t>prilagojeni krediti</a:t>
            </a:r>
            <a:r>
              <a:rPr lang="sl-SI" dirty="0">
                <a:latin typeface="Tahoma" panose="020B0604030504040204" pitchFamily="34" charset="0"/>
                <a:ea typeface="Tahoma" panose="020B0604030504040204" pitchFamily="34" charset="0"/>
                <a:cs typeface="Tahoma" panose="020B0604030504040204" pitchFamily="34" charset="0"/>
              </a:rPr>
              <a:t>, ki so skladni z Zakonom o SID banki</a:t>
            </a:r>
            <a:r>
              <a:rPr lang="sl-SI" sz="2000" dirty="0">
                <a:latin typeface="Tahoma" panose="020B0604030504040204" pitchFamily="34" charset="0"/>
                <a:ea typeface="Tahoma" panose="020B0604030504040204" pitchFamily="34" charset="0"/>
                <a:cs typeface="Tahoma" panose="020B0604030504040204" pitchFamily="34" charset="0"/>
              </a:rPr>
              <a:t>.</a:t>
            </a:r>
          </a:p>
          <a:p>
            <a:pPr marL="342900" indent="-342900">
              <a:lnSpc>
                <a:spcPct val="110000"/>
              </a:lnSpc>
              <a:buClr>
                <a:schemeClr val="tx1"/>
              </a:buClr>
              <a:buFont typeface="Arial" panose="020B0604020202020204" pitchFamily="34" charset="0"/>
              <a:buChar char="•"/>
            </a:pPr>
            <a:r>
              <a:rPr lang="sl-SI" b="1" dirty="0">
                <a:solidFill>
                  <a:srgbClr val="C00000"/>
                </a:solidFill>
                <a:latin typeface="Tahoma" panose="020B0604030504040204" pitchFamily="34" charset="0"/>
                <a:ea typeface="Tahoma" panose="020B0604030504040204" pitchFamily="34" charset="0"/>
                <a:cs typeface="Tahoma" panose="020B0604030504040204" pitchFamily="34" charset="0"/>
              </a:rPr>
              <a:t>Projektna</a:t>
            </a:r>
            <a:r>
              <a:rPr lang="sl-SI"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sl-SI" b="1" dirty="0">
                <a:solidFill>
                  <a:srgbClr val="C00000"/>
                </a:solidFill>
                <a:latin typeface="Tahoma" panose="020B0604030504040204" pitchFamily="34" charset="0"/>
                <a:ea typeface="Tahoma" panose="020B0604030504040204" pitchFamily="34" charset="0"/>
                <a:cs typeface="Tahoma" panose="020B0604030504040204" pitchFamily="34" charset="0"/>
              </a:rPr>
              <a:t>pisarna</a:t>
            </a:r>
            <a:r>
              <a:rPr lang="sl-SI"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sl-SI" dirty="0">
                <a:latin typeface="Tahoma" panose="020B0604030504040204" pitchFamily="34" charset="0"/>
                <a:ea typeface="Tahoma" panose="020B0604030504040204" pitchFamily="34" charset="0"/>
                <a:cs typeface="Tahoma" panose="020B0604030504040204" pitchFamily="34" charset="0"/>
              </a:rPr>
              <a:t>(pomoč investitorjem v vseh fazah projektnega financiranja).</a:t>
            </a:r>
          </a:p>
        </p:txBody>
      </p:sp>
      <p:sp>
        <p:nvSpPr>
          <p:cNvPr id="24" name="TextBox 23">
            <a:extLst>
              <a:ext uri="{FF2B5EF4-FFF2-40B4-BE49-F238E27FC236}">
                <a16:creationId xmlns:a16="http://schemas.microsoft.com/office/drawing/2014/main" id="{87A474FA-9402-4107-92F9-FBBBB0263938}"/>
              </a:ext>
            </a:extLst>
          </p:cNvPr>
          <p:cNvSpPr txBox="1"/>
          <p:nvPr/>
        </p:nvSpPr>
        <p:spPr>
          <a:xfrm>
            <a:off x="3800810" y="267448"/>
            <a:ext cx="7589597" cy="1200329"/>
          </a:xfrm>
          <a:prstGeom prst="rect">
            <a:avLst/>
          </a:prstGeom>
          <a:noFill/>
        </p:spPr>
        <p:txBody>
          <a:bodyPr wrap="square">
            <a:spAutoFit/>
          </a:bodyPr>
          <a:lstStyle/>
          <a:p>
            <a:pPr>
              <a:spcBef>
                <a:spcPct val="0"/>
              </a:spcBef>
            </a:pPr>
            <a:r>
              <a:rPr lang="sl-SI" sz="3600" b="1" spc="-71" dirty="0">
                <a:solidFill>
                  <a:srgbClr val="00467D"/>
                </a:solidFill>
                <a:latin typeface="Tahoma" panose="020B0604030504040204" pitchFamily="34" charset="0"/>
                <a:ea typeface="Tahoma" panose="020B0604030504040204" pitchFamily="34" charset="0"/>
                <a:cs typeface="Tahoma" panose="020B0604030504040204" pitchFamily="34" charset="0"/>
              </a:rPr>
              <a:t>Zapiranje finančnih konstrukcij projektov preko </a:t>
            </a:r>
            <a:r>
              <a:rPr lang="sl-SI" sz="3600" b="1" spc="-71" dirty="0" err="1">
                <a:solidFill>
                  <a:srgbClr val="00467D"/>
                </a:solidFill>
                <a:latin typeface="Tahoma" panose="020B0604030504040204" pitchFamily="34" charset="0"/>
                <a:ea typeface="Tahoma" panose="020B0604030504040204" pitchFamily="34" charset="0"/>
                <a:cs typeface="Tahoma" panose="020B0604030504040204" pitchFamily="34" charset="0"/>
              </a:rPr>
              <a:t>SID</a:t>
            </a:r>
            <a:r>
              <a:rPr lang="sl-SI" sz="3600" b="1" spc="-71" dirty="0">
                <a:solidFill>
                  <a:srgbClr val="00467D"/>
                </a:solidFill>
                <a:latin typeface="Tahoma" panose="020B0604030504040204" pitchFamily="34" charset="0"/>
                <a:ea typeface="Tahoma" panose="020B0604030504040204" pitchFamily="34" charset="0"/>
                <a:cs typeface="Tahoma" panose="020B0604030504040204" pitchFamily="34" charset="0"/>
              </a:rPr>
              <a:t> banke</a:t>
            </a:r>
            <a:endParaRPr lang="en-US" sz="3600" b="1" spc="-71" dirty="0">
              <a:solidFill>
                <a:srgbClr val="00467D"/>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FDB8FE10-D930-4B9D-9A7C-AE28FCE11C6E}"/>
              </a:ext>
            </a:extLst>
          </p:cNvPr>
          <p:cNvSpPr txBox="1"/>
          <p:nvPr/>
        </p:nvSpPr>
        <p:spPr>
          <a:xfrm>
            <a:off x="3800810" y="3803058"/>
            <a:ext cx="8127682" cy="2787494"/>
          </a:xfrm>
          <a:prstGeom prst="rect">
            <a:avLst/>
          </a:prstGeom>
          <a:noFill/>
        </p:spPr>
        <p:txBody>
          <a:bodyPr wrap="square">
            <a:spAutoFit/>
          </a:bodyPr>
          <a:lstStyle/>
          <a:p>
            <a:r>
              <a:rPr lang="sl-SI" sz="2800" b="1" dirty="0">
                <a:solidFill>
                  <a:srgbClr val="00467D"/>
                </a:solidFill>
                <a:latin typeface="Tahoma" panose="020B0604030504040204" pitchFamily="34" charset="0"/>
                <a:ea typeface="Tahoma" panose="020B0604030504040204" pitchFamily="34" charset="0"/>
                <a:cs typeface="Tahoma" panose="020B0604030504040204" pitchFamily="34" charset="0"/>
              </a:rPr>
              <a:t>Prednosti</a:t>
            </a:r>
            <a:r>
              <a:rPr lang="sl-SI" sz="2800" dirty="0">
                <a:solidFill>
                  <a:srgbClr val="00467D"/>
                </a:solidFill>
                <a:latin typeface="Tahoma" panose="020B0604030504040204" pitchFamily="34" charset="0"/>
                <a:ea typeface="Tahoma" panose="020B0604030504040204" pitchFamily="34" charset="0"/>
                <a:cs typeface="Tahoma" panose="020B0604030504040204" pitchFamily="34" charset="0"/>
              </a:rPr>
              <a:t>:</a:t>
            </a:r>
          </a:p>
          <a:p>
            <a:endParaRPr lang="sl-SI" sz="200" dirty="0">
              <a:solidFill>
                <a:srgbClr val="00467D"/>
              </a:solidFill>
              <a:latin typeface="Tahoma" panose="020B0604030504040204" pitchFamily="34" charset="0"/>
              <a:ea typeface="Tahoma" panose="020B0604030504040204" pitchFamily="34" charset="0"/>
              <a:cs typeface="Tahoma" panose="020B0604030504040204" pitchFamily="34" charset="0"/>
            </a:endParaRPr>
          </a:p>
          <a:p>
            <a:pPr marL="355600" indent="-355600" fontAlgn="base">
              <a:lnSpc>
                <a:spcPct val="110000"/>
              </a:lnSpc>
              <a:spcBef>
                <a:spcPts val="600"/>
              </a:spcBef>
              <a:buClr>
                <a:srgbClr val="00B050"/>
              </a:buClr>
              <a:buSzPct val="110000"/>
              <a:buFont typeface="Wingdings" panose="05000000000000000000" pitchFamily="2" charset="2"/>
              <a:buChar char="ü"/>
            </a:pPr>
            <a:r>
              <a:rPr lang="sl-SI" sz="1600" b="0" i="0" dirty="0">
                <a:effectLst/>
                <a:latin typeface="Tahoma" panose="020B0604030504040204" pitchFamily="34" charset="0"/>
                <a:ea typeface="Tahoma" panose="020B0604030504040204" pitchFamily="34" charset="0"/>
                <a:cs typeface="Tahoma" panose="020B0604030504040204" pitchFamily="34" charset="0"/>
              </a:rPr>
              <a:t>financiranje izvedbe </a:t>
            </a:r>
            <a:r>
              <a:rPr lang="sl-SI" sz="1600" b="1" i="0" dirty="0">
                <a:effectLst/>
                <a:latin typeface="Tahoma" panose="020B0604030504040204" pitchFamily="34" charset="0"/>
                <a:ea typeface="Tahoma" panose="020B0604030504040204" pitchFamily="34" charset="0"/>
                <a:cs typeface="Tahoma" panose="020B0604030504040204" pitchFamily="34" charset="0"/>
              </a:rPr>
              <a:t>večjih in zahtevnejših </a:t>
            </a:r>
            <a:r>
              <a:rPr lang="sl-SI" sz="1600" b="0" i="0" dirty="0">
                <a:effectLst/>
                <a:latin typeface="Tahoma" panose="020B0604030504040204" pitchFamily="34" charset="0"/>
                <a:ea typeface="Tahoma" panose="020B0604030504040204" pitchFamily="34" charset="0"/>
                <a:cs typeface="Tahoma" panose="020B0604030504040204" pitchFamily="34" charset="0"/>
              </a:rPr>
              <a:t>projektov,</a:t>
            </a:r>
          </a:p>
          <a:p>
            <a:pPr marL="355600" indent="-355600" fontAlgn="base">
              <a:lnSpc>
                <a:spcPct val="110000"/>
              </a:lnSpc>
              <a:buClr>
                <a:srgbClr val="00B050"/>
              </a:buClr>
              <a:buSzPct val="110000"/>
              <a:buFont typeface="Wingdings" panose="05000000000000000000" pitchFamily="2" charset="2"/>
              <a:buChar char="ü"/>
            </a:pPr>
            <a:r>
              <a:rPr lang="sl-SI" sz="1600" dirty="0">
                <a:latin typeface="Tahoma" panose="020B0604030504040204" pitchFamily="34" charset="0"/>
                <a:ea typeface="Tahoma" panose="020B0604030504040204" pitchFamily="34" charset="0"/>
                <a:cs typeface="Tahoma" panose="020B0604030504040204" pitchFamily="34" charset="0"/>
              </a:rPr>
              <a:t>financiranje </a:t>
            </a:r>
            <a:r>
              <a:rPr lang="sl-SI" sz="1600" b="1" dirty="0">
                <a:latin typeface="Tahoma" panose="020B0604030504040204" pitchFamily="34" charset="0"/>
                <a:ea typeface="Tahoma" panose="020B0604030504040204" pitchFamily="34" charset="0"/>
                <a:cs typeface="Tahoma" panose="020B0604030504040204" pitchFamily="34" charset="0"/>
              </a:rPr>
              <a:t>prilagojeno potrebam projekta</a:t>
            </a:r>
            <a:r>
              <a:rPr lang="sl-SI" sz="1600" dirty="0">
                <a:latin typeface="Tahoma" panose="020B0604030504040204" pitchFamily="34" charset="0"/>
                <a:ea typeface="Tahoma" panose="020B0604030504040204" pitchFamily="34" charset="0"/>
                <a:cs typeface="Tahoma" panose="020B0604030504040204" pitchFamily="34" charset="0"/>
              </a:rPr>
              <a:t>,</a:t>
            </a:r>
            <a:endParaRPr lang="sl-SI" sz="1600" b="0" i="0" dirty="0">
              <a:effectLst/>
              <a:latin typeface="Tahoma" panose="020B0604030504040204" pitchFamily="34" charset="0"/>
              <a:ea typeface="Tahoma" panose="020B0604030504040204" pitchFamily="34" charset="0"/>
              <a:cs typeface="Tahoma" panose="020B0604030504040204" pitchFamily="34" charset="0"/>
            </a:endParaRPr>
          </a:p>
          <a:p>
            <a:pPr marL="355600" indent="-355600" fontAlgn="base">
              <a:lnSpc>
                <a:spcPct val="110000"/>
              </a:lnSpc>
              <a:buClr>
                <a:srgbClr val="00B050"/>
              </a:buClr>
              <a:buSzPct val="110000"/>
              <a:buFont typeface="Wingdings" panose="05000000000000000000" pitchFamily="2" charset="2"/>
              <a:buChar char="ü"/>
            </a:pPr>
            <a:r>
              <a:rPr lang="sl-SI" sz="1600" b="0" i="0" dirty="0">
                <a:effectLst/>
                <a:latin typeface="Tahoma" panose="020B0604030504040204" pitchFamily="34" charset="0"/>
                <a:ea typeface="Tahoma" panose="020B0604030504040204" pitchFamily="34" charset="0"/>
                <a:cs typeface="Tahoma" panose="020B0604030504040204" pitchFamily="34" charset="0"/>
              </a:rPr>
              <a:t>zaprtje finančne konstrukcije projekta, na podlagi </a:t>
            </a:r>
            <a:r>
              <a:rPr lang="sl-SI" sz="1600" b="1" i="0" dirty="0">
                <a:effectLst/>
                <a:latin typeface="Tahoma" panose="020B0604030504040204" pitchFamily="34" charset="0"/>
                <a:ea typeface="Tahoma" panose="020B0604030504040204" pitchFamily="34" charset="0"/>
                <a:cs typeface="Tahoma" panose="020B0604030504040204" pitchFamily="34" charset="0"/>
              </a:rPr>
              <a:t>sodelovanja in povezovanja </a:t>
            </a:r>
            <a:r>
              <a:rPr lang="sl-SI" sz="1600" b="0" i="0" dirty="0">
                <a:effectLst/>
                <a:latin typeface="Tahoma" panose="020B0604030504040204" pitchFamily="34" charset="0"/>
                <a:ea typeface="Tahoma" panose="020B0604030504040204" pitchFamily="34" charset="0"/>
                <a:cs typeface="Tahoma" panose="020B0604030504040204" pitchFamily="34" charset="0"/>
              </a:rPr>
              <a:t>različnih virov financiranja,</a:t>
            </a:r>
          </a:p>
          <a:p>
            <a:pPr marL="355600" indent="-355600" fontAlgn="base">
              <a:lnSpc>
                <a:spcPct val="110000"/>
              </a:lnSpc>
              <a:buClr>
                <a:srgbClr val="00B050"/>
              </a:buClr>
              <a:buSzPct val="110000"/>
              <a:buFont typeface="Wingdings" panose="05000000000000000000" pitchFamily="2" charset="2"/>
              <a:buChar char="ü"/>
            </a:pPr>
            <a:r>
              <a:rPr lang="sl-SI" sz="1600" b="1" i="0" dirty="0">
                <a:effectLst/>
                <a:latin typeface="Tahoma" panose="020B0604030504040204" pitchFamily="34" charset="0"/>
                <a:ea typeface="Tahoma" panose="020B0604030504040204" pitchFamily="34" charset="0"/>
                <a:cs typeface="Tahoma" panose="020B0604030504040204" pitchFamily="34" charset="0"/>
              </a:rPr>
              <a:t>daljša odplačilna doba </a:t>
            </a:r>
            <a:r>
              <a:rPr lang="sl-SI" sz="1600" b="0" i="0" dirty="0">
                <a:effectLst/>
                <a:latin typeface="Tahoma" panose="020B0604030504040204" pitchFamily="34" charset="0"/>
                <a:ea typeface="Tahoma" panose="020B0604030504040204" pitchFamily="34" charset="0"/>
                <a:cs typeface="Tahoma" panose="020B0604030504040204" pitchFamily="34" charset="0"/>
              </a:rPr>
              <a:t>financiranja,</a:t>
            </a:r>
          </a:p>
          <a:p>
            <a:pPr marL="355600" indent="-355600" fontAlgn="base">
              <a:lnSpc>
                <a:spcPct val="110000"/>
              </a:lnSpc>
              <a:buClr>
                <a:srgbClr val="00B050"/>
              </a:buClr>
              <a:buSzPct val="110000"/>
              <a:buFont typeface="Wingdings" panose="05000000000000000000" pitchFamily="2" charset="2"/>
              <a:buChar char="ü"/>
            </a:pPr>
            <a:r>
              <a:rPr lang="sl-SI" sz="1600" b="1" i="0" dirty="0">
                <a:effectLst/>
                <a:latin typeface="Tahoma" panose="020B0604030504040204" pitchFamily="34" charset="0"/>
                <a:ea typeface="Tahoma" panose="020B0604030504040204" pitchFamily="34" charset="0"/>
                <a:cs typeface="Tahoma" panose="020B0604030504040204" pitchFamily="34" charset="0"/>
              </a:rPr>
              <a:t>nadaljnja rast in razvoj podjetja </a:t>
            </a:r>
            <a:r>
              <a:rPr lang="sl-SI" sz="1600" b="0" i="0" dirty="0">
                <a:effectLst/>
                <a:latin typeface="Tahoma" panose="020B0604030504040204" pitchFamily="34" charset="0"/>
                <a:ea typeface="Tahoma" panose="020B0604030504040204" pitchFamily="34" charset="0"/>
                <a:cs typeface="Tahoma" panose="020B0604030504040204" pitchFamily="34" charset="0"/>
              </a:rPr>
              <a:t>ter lažje doseganje zastavljenih ciljev,</a:t>
            </a:r>
          </a:p>
          <a:p>
            <a:pPr marL="355600" indent="-355600" fontAlgn="base">
              <a:lnSpc>
                <a:spcPct val="110000"/>
              </a:lnSpc>
              <a:buClr>
                <a:srgbClr val="00B050"/>
              </a:buClr>
              <a:buSzPct val="110000"/>
              <a:buFont typeface="Wingdings" panose="05000000000000000000" pitchFamily="2" charset="2"/>
              <a:buChar char="ü"/>
            </a:pPr>
            <a:r>
              <a:rPr lang="sl-SI" sz="1600" b="1" dirty="0">
                <a:latin typeface="Tahoma" panose="020B0604030504040204" pitchFamily="34" charset="0"/>
                <a:ea typeface="Tahoma" panose="020B0604030504040204" pitchFamily="34" charset="0"/>
                <a:cs typeface="Tahoma" panose="020B0604030504040204" pitchFamily="34" charset="0"/>
              </a:rPr>
              <a:t>svetovanje</a:t>
            </a:r>
            <a:r>
              <a:rPr lang="sl-SI" sz="1600" dirty="0">
                <a:latin typeface="Tahoma" panose="020B0604030504040204" pitchFamily="34" charset="0"/>
                <a:ea typeface="Tahoma" panose="020B0604030504040204" pitchFamily="34" charset="0"/>
                <a:cs typeface="Tahoma" panose="020B0604030504040204" pitchFamily="34" charset="0"/>
              </a:rPr>
              <a:t> glede zaprtja finančne konstrukcije projekta preko </a:t>
            </a:r>
          </a:p>
          <a:p>
            <a:pPr fontAlgn="base">
              <a:lnSpc>
                <a:spcPct val="110000"/>
              </a:lnSpc>
              <a:buClr>
                <a:srgbClr val="00B050"/>
              </a:buClr>
              <a:buSzPct val="110000"/>
            </a:pPr>
            <a:r>
              <a:rPr lang="sl-SI" sz="1600" dirty="0">
                <a:latin typeface="Tahoma" panose="020B0604030504040204" pitchFamily="34" charset="0"/>
                <a:ea typeface="Tahoma" panose="020B0604030504040204" pitchFamily="34" charset="0"/>
                <a:cs typeface="Tahoma" panose="020B0604030504040204" pitchFamily="34" charset="0"/>
              </a:rPr>
              <a:t>     projektne pisarne </a:t>
            </a:r>
            <a:r>
              <a:rPr lang="sl-SI" sz="1600" dirty="0" err="1">
                <a:latin typeface="Tahoma" panose="020B0604030504040204" pitchFamily="34" charset="0"/>
                <a:ea typeface="Tahoma" panose="020B0604030504040204" pitchFamily="34" charset="0"/>
                <a:cs typeface="Tahoma" panose="020B0604030504040204" pitchFamily="34" charset="0"/>
              </a:rPr>
              <a:t>SID</a:t>
            </a:r>
            <a:r>
              <a:rPr lang="sl-SI" sz="1600" dirty="0">
                <a:latin typeface="Tahoma" panose="020B0604030504040204" pitchFamily="34" charset="0"/>
                <a:ea typeface="Tahoma" panose="020B0604030504040204" pitchFamily="34" charset="0"/>
                <a:cs typeface="Tahoma" panose="020B0604030504040204" pitchFamily="34" charset="0"/>
              </a:rPr>
              <a:t> banke.</a:t>
            </a:r>
            <a:endParaRPr lang="sl-SI" sz="1600" b="0" i="0" dirty="0">
              <a:effectLst/>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Close-up of hands shaking&#10;&#10;Description automatically generated with medium confidence">
            <a:extLst>
              <a:ext uri="{FF2B5EF4-FFF2-40B4-BE49-F238E27FC236}">
                <a16:creationId xmlns:a16="http://schemas.microsoft.com/office/drawing/2014/main" id="{8511F013-BA8C-44D2-BEB3-936290F34EAB}"/>
              </a:ext>
            </a:extLst>
          </p:cNvPr>
          <p:cNvPicPr>
            <a:picLocks noChangeAspect="1"/>
          </p:cNvPicPr>
          <p:nvPr/>
        </p:nvPicPr>
        <p:blipFill rotWithShape="1">
          <a:blip r:embed="rId3">
            <a:extLst>
              <a:ext uri="{28A0092B-C50C-407E-A947-70E740481C1C}">
                <a14:useLocalDpi xmlns:a14="http://schemas.microsoft.com/office/drawing/2010/main" val="0"/>
              </a:ext>
            </a:extLst>
          </a:blip>
          <a:srcRect r="15592"/>
          <a:stretch/>
        </p:blipFill>
        <p:spPr>
          <a:xfrm>
            <a:off x="0" y="4161865"/>
            <a:ext cx="3413607" cy="2696135"/>
          </a:xfrm>
          <a:prstGeom prst="rect">
            <a:avLst/>
          </a:prstGeom>
        </p:spPr>
      </p:pic>
    </p:spTree>
    <p:extLst>
      <p:ext uri="{BB962C8B-B14F-4D97-AF65-F5344CB8AC3E}">
        <p14:creationId xmlns:p14="http://schemas.microsoft.com/office/powerpoint/2010/main" val="3565805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3">
            <a:extLst>
              <a:ext uri="{FF2B5EF4-FFF2-40B4-BE49-F238E27FC236}">
                <a16:creationId xmlns:a16="http://schemas.microsoft.com/office/drawing/2014/main" id="{4FC2ED37-3229-4CA7-A591-0278EC2BC23A}"/>
              </a:ext>
            </a:extLst>
          </p:cNvPr>
          <p:cNvSpPr/>
          <p:nvPr/>
        </p:nvSpPr>
        <p:spPr>
          <a:xfrm>
            <a:off x="0" y="0"/>
            <a:ext cx="12192000" cy="1414800"/>
          </a:xfrm>
          <a:custGeom>
            <a:avLst/>
            <a:gdLst/>
            <a:ahLst/>
            <a:cxnLst/>
            <a:rect l="l" t="t" r="r" b="b"/>
            <a:pathLst>
              <a:path w="1732090" h="3529371">
                <a:moveTo>
                  <a:pt x="0" y="0"/>
                </a:moveTo>
                <a:lnTo>
                  <a:pt x="1732090" y="0"/>
                </a:lnTo>
                <a:lnTo>
                  <a:pt x="1732090" y="3529371"/>
                </a:lnTo>
                <a:lnTo>
                  <a:pt x="0" y="3529371"/>
                </a:lnTo>
                <a:close/>
              </a:path>
            </a:pathLst>
          </a:custGeom>
          <a:solidFill>
            <a:srgbClr val="00467D"/>
          </a:solidFill>
        </p:spPr>
      </p:sp>
      <p:sp>
        <p:nvSpPr>
          <p:cNvPr id="12" name="TextBox 11">
            <a:extLst>
              <a:ext uri="{FF2B5EF4-FFF2-40B4-BE49-F238E27FC236}">
                <a16:creationId xmlns:a16="http://schemas.microsoft.com/office/drawing/2014/main" id="{29BBEC42-6797-4D24-886E-B0894E19A4B1}"/>
              </a:ext>
            </a:extLst>
          </p:cNvPr>
          <p:cNvSpPr txBox="1"/>
          <p:nvPr/>
        </p:nvSpPr>
        <p:spPr>
          <a:xfrm>
            <a:off x="596900" y="448794"/>
            <a:ext cx="10998200" cy="553998"/>
          </a:xfrm>
          <a:prstGeom prst="rect">
            <a:avLst/>
          </a:prstGeom>
          <a:noFill/>
        </p:spPr>
        <p:txBody>
          <a:bodyPr wrap="square">
            <a:spAutoFit/>
          </a:bodyPr>
          <a:lstStyle/>
          <a:p>
            <a:pPr marL="0" marR="0" lvl="0" indent="0" algn="l" defTabSz="609630" rtl="0" eaLnBrk="1" fontAlgn="auto" latinLnBrk="0" hangingPunct="1">
              <a:lnSpc>
                <a:spcPct val="100000"/>
              </a:lnSpc>
              <a:spcBef>
                <a:spcPct val="0"/>
              </a:spcBef>
              <a:spcAft>
                <a:spcPts val="0"/>
              </a:spcAft>
              <a:buClrTx/>
              <a:buSzTx/>
              <a:buFontTx/>
              <a:buNone/>
              <a:tabLst/>
              <a:defRPr/>
            </a:pPr>
            <a:r>
              <a:rPr kumimoji="0" lang="sl-SI" sz="3000" b="1" i="0" u="none" strike="noStrike" kern="1200" cap="none" spc="-73"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Poglavitne prednosti financiranja prek SID banke</a:t>
            </a:r>
            <a:endParaRPr kumimoji="0" lang="en-US" sz="3000" b="1" i="0" u="none" strike="noStrike" kern="1200" cap="none" spc="-73"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2" name="Content Placeholder 7">
            <a:extLst>
              <a:ext uri="{FF2B5EF4-FFF2-40B4-BE49-F238E27FC236}">
                <a16:creationId xmlns:a16="http://schemas.microsoft.com/office/drawing/2014/main" id="{4830B470-C987-478B-844C-280F3968643F}"/>
              </a:ext>
            </a:extLst>
          </p:cNvPr>
          <p:cNvGraphicFramePr>
            <a:graphicFrameLocks/>
          </p:cNvGraphicFramePr>
          <p:nvPr>
            <p:extLst>
              <p:ext uri="{D42A27DB-BD31-4B8C-83A1-F6EECF244321}">
                <p14:modId xmlns:p14="http://schemas.microsoft.com/office/powerpoint/2010/main" val="337699418"/>
              </p:ext>
            </p:extLst>
          </p:nvPr>
        </p:nvGraphicFramePr>
        <p:xfrm>
          <a:off x="777110" y="1682601"/>
          <a:ext cx="9404871" cy="38187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3" name="Group 22">
            <a:extLst>
              <a:ext uri="{FF2B5EF4-FFF2-40B4-BE49-F238E27FC236}">
                <a16:creationId xmlns:a16="http://schemas.microsoft.com/office/drawing/2014/main" id="{1F5C9942-F803-4826-A99C-B063FA345D8C}"/>
              </a:ext>
            </a:extLst>
          </p:cNvPr>
          <p:cNvGrpSpPr/>
          <p:nvPr/>
        </p:nvGrpSpPr>
        <p:grpSpPr>
          <a:xfrm>
            <a:off x="2750348" y="5769144"/>
            <a:ext cx="8511459" cy="840123"/>
            <a:chOff x="846171" y="2978618"/>
            <a:chExt cx="8511459" cy="840123"/>
          </a:xfrm>
          <a:solidFill>
            <a:srgbClr val="AF231E">
              <a:alpha val="85882"/>
            </a:srgbClr>
          </a:solidFill>
        </p:grpSpPr>
        <p:sp>
          <p:nvSpPr>
            <p:cNvPr id="24" name="Rectangle: Rounded Corners 23">
              <a:extLst>
                <a:ext uri="{FF2B5EF4-FFF2-40B4-BE49-F238E27FC236}">
                  <a16:creationId xmlns:a16="http://schemas.microsoft.com/office/drawing/2014/main" id="{76ADC6A3-22E7-48CA-BD3A-5AEE5EAAE705}"/>
                </a:ext>
              </a:extLst>
            </p:cNvPr>
            <p:cNvSpPr/>
            <p:nvPr/>
          </p:nvSpPr>
          <p:spPr>
            <a:xfrm>
              <a:off x="846171" y="2978618"/>
              <a:ext cx="8511459" cy="840123"/>
            </a:xfrm>
            <a:prstGeom prst="roundRect">
              <a:avLst>
                <a:gd name="adj" fmla="val 10000"/>
              </a:avLst>
            </a:prstGeom>
            <a:grpFill/>
            <a:ln w="25400" cap="flat" cmpd="sng" algn="ctr">
              <a:solidFill>
                <a:srgbClr val="FFFFFF">
                  <a:hueOff val="0"/>
                  <a:satOff val="0"/>
                  <a:lumOff val="0"/>
                  <a:alphaOff val="0"/>
                </a:srgbClr>
              </a:solidFill>
              <a:prstDash val="solid"/>
            </a:ln>
            <a:effectLst/>
          </p:spPr>
        </p:sp>
        <p:sp>
          <p:nvSpPr>
            <p:cNvPr id="25" name="Rectangle: Rounded Corners 4">
              <a:extLst>
                <a:ext uri="{FF2B5EF4-FFF2-40B4-BE49-F238E27FC236}">
                  <a16:creationId xmlns:a16="http://schemas.microsoft.com/office/drawing/2014/main" id="{419BE116-F0AC-408F-9BD6-785DDC68324A}"/>
                </a:ext>
              </a:extLst>
            </p:cNvPr>
            <p:cNvSpPr txBox="1"/>
            <p:nvPr/>
          </p:nvSpPr>
          <p:spPr>
            <a:xfrm>
              <a:off x="999821" y="3003223"/>
              <a:ext cx="8071514" cy="790911"/>
            </a:xfrm>
            <a:prstGeom prst="rect">
              <a:avLst/>
            </a:prstGeom>
            <a:noFill/>
            <a:ln>
              <a:noFill/>
            </a:ln>
            <a:effectLst/>
          </p:spPr>
          <p:txBody>
            <a:bodyPr spcFirstLastPara="0" vert="horz" wrap="square" lIns="83820" tIns="83820" rIns="83820" bIns="83820" numCol="1" spcCol="1270" anchor="ctr" anchorCtr="0">
              <a:noAutofit/>
            </a:bodyPr>
            <a:lstStyle/>
            <a:p>
              <a:pPr marL="0" marR="0" lvl="0" indent="0" defTabSz="977900" eaLnBrk="1" fontAlgn="auto" latinLnBrk="0" hangingPunct="1">
                <a:lnSpc>
                  <a:spcPct val="90000"/>
                </a:lnSpc>
                <a:spcBef>
                  <a:spcPct val="0"/>
                </a:spcBef>
                <a:spcAft>
                  <a:spcPct val="35000"/>
                </a:spcAft>
                <a:buClrTx/>
                <a:buSzTx/>
                <a:buFontTx/>
                <a:buNone/>
                <a:tabLst/>
                <a:defRPr/>
              </a:pPr>
              <a:r>
                <a:rPr kumimoji="0" lang="sl-SI" sz="20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Prisluhnemo in pomagamo tudi v fazi razvoja poslov in posameznih podjetij.</a:t>
              </a:r>
              <a:endParaRPr kumimoji="0" lang="en-US" sz="2000" b="0"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6" name="Group 25">
            <a:extLst>
              <a:ext uri="{FF2B5EF4-FFF2-40B4-BE49-F238E27FC236}">
                <a16:creationId xmlns:a16="http://schemas.microsoft.com/office/drawing/2014/main" id="{2B668156-3EB2-4312-A6DD-1F35E2F26092}"/>
              </a:ext>
            </a:extLst>
          </p:cNvPr>
          <p:cNvGrpSpPr/>
          <p:nvPr/>
        </p:nvGrpSpPr>
        <p:grpSpPr>
          <a:xfrm>
            <a:off x="10116611" y="5357136"/>
            <a:ext cx="546080" cy="636435"/>
            <a:chOff x="7992333" y="2629203"/>
            <a:chExt cx="546080" cy="546080"/>
          </a:xfrm>
        </p:grpSpPr>
        <p:sp>
          <p:nvSpPr>
            <p:cNvPr id="27" name="Arrow: Down 26">
              <a:extLst>
                <a:ext uri="{FF2B5EF4-FFF2-40B4-BE49-F238E27FC236}">
                  <a16:creationId xmlns:a16="http://schemas.microsoft.com/office/drawing/2014/main" id="{5DA83116-9AA3-4164-9588-C5B03106B305}"/>
                </a:ext>
              </a:extLst>
            </p:cNvPr>
            <p:cNvSpPr/>
            <p:nvPr/>
          </p:nvSpPr>
          <p:spPr>
            <a:xfrm>
              <a:off x="7992333" y="2629203"/>
              <a:ext cx="546080" cy="546080"/>
            </a:xfrm>
            <a:prstGeom prst="downArrow">
              <a:avLst>
                <a:gd name="adj1" fmla="val 55000"/>
                <a:gd name="adj2" fmla="val 45000"/>
              </a:avLst>
            </a:pr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sp>
        <p:sp>
          <p:nvSpPr>
            <p:cNvPr id="28" name="Arrow: Down 4">
              <a:extLst>
                <a:ext uri="{FF2B5EF4-FFF2-40B4-BE49-F238E27FC236}">
                  <a16:creationId xmlns:a16="http://schemas.microsoft.com/office/drawing/2014/main" id="{90AC2BCC-5F1B-405D-9851-938688F999B3}"/>
                </a:ext>
              </a:extLst>
            </p:cNvPr>
            <p:cNvSpPr txBox="1"/>
            <p:nvPr/>
          </p:nvSpPr>
          <p:spPr>
            <a:xfrm>
              <a:off x="8115201" y="2629203"/>
              <a:ext cx="300344" cy="410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1750" tIns="31750" rIns="31750" bIns="31750"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endParaRPr kumimoji="0" lang="en-US" sz="2500" b="0" i="0" u="none" strike="noStrike" kern="1200" cap="none" spc="0" normalizeH="0" baseline="0" noProof="0">
                <a:ln>
                  <a:noFill/>
                </a:ln>
                <a:solidFill>
                  <a:srgbClr val="262626">
                    <a:hueOff val="0"/>
                    <a:satOff val="0"/>
                    <a:lumOff val="0"/>
                    <a:alphaOff val="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531759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467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266400" y="0"/>
            <a:ext cx="5659201" cy="5659201"/>
          </a:xfrm>
          <a:prstGeom prst="rect">
            <a:avLst/>
          </a:prstGeom>
        </p:spPr>
      </p:pic>
      <p:sp>
        <p:nvSpPr>
          <p:cNvPr id="4" name="Freeform 4"/>
          <p:cNvSpPr/>
          <p:nvPr/>
        </p:nvSpPr>
        <p:spPr>
          <a:xfrm>
            <a:off x="0" y="0"/>
            <a:ext cx="12192000" cy="6858000"/>
          </a:xfrm>
          <a:custGeom>
            <a:avLst/>
            <a:gdLst/>
            <a:ahLst/>
            <a:cxnLst/>
            <a:rect l="l" t="t" r="r" b="b"/>
            <a:pathLst>
              <a:path w="6186311" h="3479800">
                <a:moveTo>
                  <a:pt x="0" y="0"/>
                </a:moveTo>
                <a:lnTo>
                  <a:pt x="6186311" y="0"/>
                </a:lnTo>
                <a:lnTo>
                  <a:pt x="6186311" y="3479800"/>
                </a:lnTo>
                <a:lnTo>
                  <a:pt x="0" y="3479800"/>
                </a:lnTo>
                <a:close/>
              </a:path>
            </a:pathLst>
          </a:custGeom>
          <a:solidFill>
            <a:srgbClr val="00467D">
              <a:alpha val="5490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5"/>
          <p:cNvPicPr>
            <a:picLocks noChangeAspect="1"/>
          </p:cNvPicPr>
          <p:nvPr/>
        </p:nvPicPr>
        <p:blipFill>
          <a:blip r:embed="rId3"/>
          <a:srcRect/>
          <a:stretch>
            <a:fillRect/>
          </a:stretch>
        </p:blipFill>
        <p:spPr>
          <a:xfrm>
            <a:off x="5105434" y="6163202"/>
            <a:ext cx="1981131" cy="366509"/>
          </a:xfrm>
          <a:prstGeom prst="rect">
            <a:avLst/>
          </a:prstGeom>
        </p:spPr>
      </p:pic>
      <p:sp>
        <p:nvSpPr>
          <p:cNvPr id="9" name="TextBox 9"/>
          <p:cNvSpPr txBox="1"/>
          <p:nvPr/>
        </p:nvSpPr>
        <p:spPr>
          <a:xfrm>
            <a:off x="0" y="3281718"/>
            <a:ext cx="12192000" cy="741934"/>
          </a:xfrm>
          <a:prstGeom prst="rect">
            <a:avLst/>
          </a:prstGeom>
        </p:spPr>
        <p:txBody>
          <a:bodyPr wrap="square" lIns="0" tIns="0" rIns="0" bIns="0" rtlCol="0" anchor="t">
            <a:spAutoFit/>
          </a:bodyPr>
          <a:lstStyle/>
          <a:p>
            <a:pPr marL="0" marR="0" lvl="0" indent="0" algn="ctr" defTabSz="609630" rtl="0" eaLnBrk="1" fontAlgn="auto" latinLnBrk="0" hangingPunct="1">
              <a:lnSpc>
                <a:spcPts val="6400"/>
              </a:lnSpc>
              <a:spcBef>
                <a:spcPts val="0"/>
              </a:spcBef>
              <a:spcAft>
                <a:spcPts val="0"/>
              </a:spcAft>
              <a:buClrTx/>
              <a:buSzTx/>
              <a:buFontTx/>
              <a:buNone/>
              <a:tabLst/>
              <a:defRPr/>
            </a:pPr>
            <a:r>
              <a:rPr kumimoji="0" lang="sl-SI" sz="4800" b="1" i="0" u="none" strike="noStrike" kern="1200" cap="none" spc="-128"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Zdaj je na vrsti vaša zgodba o uspehu!</a:t>
            </a:r>
          </a:p>
        </p:txBody>
      </p:sp>
      <p:sp>
        <p:nvSpPr>
          <p:cNvPr id="13" name="Freeform 4">
            <a:extLst>
              <a:ext uri="{FF2B5EF4-FFF2-40B4-BE49-F238E27FC236}">
                <a16:creationId xmlns:a16="http://schemas.microsoft.com/office/drawing/2014/main" id="{89E6CBBA-F33E-400D-8121-B0B42391EC4E}"/>
              </a:ext>
            </a:extLst>
          </p:cNvPr>
          <p:cNvSpPr/>
          <p:nvPr/>
        </p:nvSpPr>
        <p:spPr>
          <a:xfrm>
            <a:off x="0" y="4550810"/>
            <a:ext cx="12192000" cy="1284103"/>
          </a:xfrm>
          <a:custGeom>
            <a:avLst/>
            <a:gdLst/>
            <a:ahLst/>
            <a:cxnLst/>
            <a:rect l="l" t="t" r="r" b="b"/>
            <a:pathLst>
              <a:path w="6186311" h="3479800">
                <a:moveTo>
                  <a:pt x="0" y="0"/>
                </a:moveTo>
                <a:lnTo>
                  <a:pt x="6186311" y="0"/>
                </a:lnTo>
                <a:lnTo>
                  <a:pt x="6186311" y="3479800"/>
                </a:lnTo>
                <a:lnTo>
                  <a:pt x="0" y="3479800"/>
                </a:lnTo>
                <a:close/>
              </a:path>
            </a:pathLst>
          </a:custGeom>
          <a:solidFill>
            <a:schemeClr val="bg1"/>
          </a:solidFill>
        </p:spPr>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6400" y="4952052"/>
            <a:ext cx="629039" cy="508949"/>
          </a:xfrm>
          <a:prstGeom prst="rect">
            <a:avLst/>
          </a:prstGeom>
        </p:spPr>
      </p:pic>
      <p:sp>
        <p:nvSpPr>
          <p:cNvPr id="10" name="TextBox 10"/>
          <p:cNvSpPr txBox="1"/>
          <p:nvPr/>
        </p:nvSpPr>
        <p:spPr>
          <a:xfrm>
            <a:off x="1219200" y="5042749"/>
            <a:ext cx="1850724" cy="367473"/>
          </a:xfrm>
          <a:prstGeom prst="rect">
            <a:avLst/>
          </a:prstGeom>
        </p:spPr>
        <p:txBody>
          <a:bodyPr wrap="square" lIns="0" tIns="0" rIns="0" bIns="0" rtlCol="0" anchor="t">
            <a:spAutoFit/>
          </a:bodyPr>
          <a:lstStyle/>
          <a:p>
            <a:pPr marL="0" marR="0" lvl="0" indent="0" algn="l" defTabSz="609630" rtl="0" eaLnBrk="1" fontAlgn="auto" latinLnBrk="0" hangingPunct="1">
              <a:lnSpc>
                <a:spcPts val="3173"/>
              </a:lnSpc>
              <a:spcBef>
                <a:spcPts val="0"/>
              </a:spcBef>
              <a:spcAft>
                <a:spcPts val="0"/>
              </a:spcAft>
              <a:buClrTx/>
              <a:buSzTx/>
              <a:buFontTx/>
              <a:buNone/>
              <a:tabLst/>
              <a:defRPr/>
            </a:pPr>
            <a:r>
              <a:rPr kumimoji="0" lang="en-US" sz="2266"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01 2007 480</a:t>
            </a:r>
          </a:p>
        </p:txBody>
      </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77309" y="4961257"/>
            <a:ext cx="653127" cy="490537"/>
          </a:xfrm>
          <a:prstGeom prst="rect">
            <a:avLst/>
          </a:prstGeom>
        </p:spPr>
      </p:pic>
      <p:sp>
        <p:nvSpPr>
          <p:cNvPr id="11" name="TextBox 11"/>
          <p:cNvSpPr txBox="1"/>
          <p:nvPr/>
        </p:nvSpPr>
        <p:spPr>
          <a:xfrm>
            <a:off x="4626912" y="4749800"/>
            <a:ext cx="3043889" cy="774315"/>
          </a:xfrm>
          <a:prstGeom prst="rect">
            <a:avLst/>
          </a:prstGeom>
        </p:spPr>
        <p:txBody>
          <a:bodyPr wrap="square" lIns="0" tIns="0" rIns="0" bIns="0" rtlCol="0" anchor="t">
            <a:spAutoFit/>
          </a:bodyPr>
          <a:lstStyle/>
          <a:p>
            <a:pPr marL="0" marR="0" lvl="0" indent="0" algn="l" defTabSz="609630" rtl="0" eaLnBrk="1" fontAlgn="auto" latinLnBrk="0" hangingPunct="1">
              <a:lnSpc>
                <a:spcPts val="3173"/>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8">
                  <a:extLst>
                    <a:ext uri="{A12FA001-AC4F-418D-AE19-62706E023703}">
                      <ahyp:hlinkClr xmlns:ahyp="http://schemas.microsoft.com/office/drawing/2018/hyperlinkcolor" val="tx"/>
                    </a:ext>
                  </a:extLst>
                </a:hlinkClick>
              </a:rPr>
              <a:t>financiranje@sid.si</a:t>
            </a:r>
            <a:endParaRPr kumimoji="0" lang="sl-SI" sz="2133"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609630" rtl="0" eaLnBrk="1" fontAlgn="auto" latinLnBrk="0" hangingPunct="1">
              <a:lnSpc>
                <a:spcPts val="3173"/>
              </a:lnSpc>
              <a:spcBef>
                <a:spcPts val="0"/>
              </a:spcBef>
              <a:spcAft>
                <a:spcPts val="0"/>
              </a:spcAft>
              <a:buClrTx/>
              <a:buSzTx/>
              <a:buFontTx/>
              <a:buNone/>
              <a:tabLst/>
              <a:defRPr/>
            </a:pPr>
            <a:r>
              <a:rPr kumimoji="0" lang="sl-SI" sz="2133"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9">
                  <a:extLst>
                    <a:ext uri="{A12FA001-AC4F-418D-AE19-62706E023703}">
                      <ahyp:hlinkClr xmlns:ahyp="http://schemas.microsoft.com/office/drawing/2018/hyperlinkcolor" val="tx"/>
                    </a:ext>
                  </a:extLst>
                </a:hlinkClick>
              </a:rPr>
              <a:t>zavarovanje@sid.si</a:t>
            </a:r>
            <a:endParaRPr kumimoji="0" lang="sl-SI" sz="2133"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136218" y="4925140"/>
            <a:ext cx="535443" cy="535443"/>
          </a:xfrm>
          <a:prstGeom prst="rect">
            <a:avLst/>
          </a:prstGeom>
        </p:spPr>
      </p:pic>
      <p:sp>
        <p:nvSpPr>
          <p:cNvPr id="12" name="TextBox 12"/>
          <p:cNvSpPr txBox="1"/>
          <p:nvPr/>
        </p:nvSpPr>
        <p:spPr>
          <a:xfrm>
            <a:off x="8815116" y="4749800"/>
            <a:ext cx="3349321" cy="774315"/>
          </a:xfrm>
          <a:prstGeom prst="rect">
            <a:avLst/>
          </a:prstGeom>
        </p:spPr>
        <p:txBody>
          <a:bodyPr wrap="square" lIns="0" tIns="0" rIns="0" bIns="0" rtlCol="0" anchor="t">
            <a:spAutoFit/>
          </a:bodyPr>
          <a:lstStyle/>
          <a:p>
            <a:pPr marL="0" marR="0" lvl="0" indent="0" algn="l" defTabSz="609630" rtl="0" eaLnBrk="1" fontAlgn="auto" latinLnBrk="0" hangingPunct="1">
              <a:lnSpc>
                <a:spcPts val="3173"/>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12">
                  <a:extLst>
                    <a:ext uri="{A12FA001-AC4F-418D-AE19-62706E023703}">
                      <ahyp:hlinkClr xmlns:ahyp="http://schemas.microsoft.com/office/drawing/2018/hyperlinkcolor" val="tx"/>
                    </a:ext>
                  </a:extLst>
                </a:hlinkClick>
              </a:rPr>
              <a:t>www.sid.si</a:t>
            </a:r>
            <a:r>
              <a:rPr kumimoji="0" lang="sl-SI" sz="2133"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l" defTabSz="609630" rtl="0" eaLnBrk="1" fontAlgn="auto" latinLnBrk="0" hangingPunct="1">
              <a:lnSpc>
                <a:spcPts val="3173"/>
              </a:lnSpc>
              <a:spcBef>
                <a:spcPts val="0"/>
              </a:spcBef>
              <a:spcAft>
                <a:spcPts val="0"/>
              </a:spcAft>
              <a:buClrTx/>
              <a:buSzTx/>
              <a:buFontTx/>
              <a:buNone/>
              <a:tabLst/>
              <a:defRPr/>
            </a:pPr>
            <a:r>
              <a:rPr kumimoji="0" lang="sl-SI" sz="2133"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13">
                  <a:extLst>
                    <a:ext uri="{A12FA001-AC4F-418D-AE19-62706E023703}">
                      <ahyp:hlinkClr xmlns:ahyp="http://schemas.microsoft.com/office/drawing/2018/hyperlinkcolor" val="tx"/>
                    </a:ext>
                  </a:extLst>
                </a:hlinkClick>
              </a:rPr>
              <a:t>www.skladiskladov.si</a:t>
            </a:r>
            <a:r>
              <a:rPr kumimoji="0" lang="sl-SI" sz="2133"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2133"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83" y="0"/>
            <a:ext cx="5863238" cy="6858000"/>
            <a:chOff x="0" y="0"/>
            <a:chExt cx="2975051" cy="3479800"/>
          </a:xfrm>
          <a:solidFill>
            <a:srgbClr val="00467D"/>
          </a:solidFill>
        </p:grpSpPr>
        <p:sp>
          <p:nvSpPr>
            <p:cNvPr id="3" name="Freeform 3"/>
            <p:cNvSpPr/>
            <p:nvPr/>
          </p:nvSpPr>
          <p:spPr>
            <a:xfrm>
              <a:off x="0" y="0"/>
              <a:ext cx="2975050" cy="3479800"/>
            </a:xfrm>
            <a:custGeom>
              <a:avLst/>
              <a:gdLst/>
              <a:ahLst/>
              <a:cxnLst/>
              <a:rect l="l" t="t" r="r" b="b"/>
              <a:pathLst>
                <a:path w="2975050" h="3479800">
                  <a:moveTo>
                    <a:pt x="0" y="0"/>
                  </a:moveTo>
                  <a:lnTo>
                    <a:pt x="2975050" y="0"/>
                  </a:lnTo>
                  <a:lnTo>
                    <a:pt x="2975050" y="3479800"/>
                  </a:lnTo>
                  <a:lnTo>
                    <a:pt x="0" y="3479800"/>
                  </a:lnTo>
                  <a:close/>
                </a:path>
              </a:pathLst>
            </a:custGeom>
            <a:grpFill/>
          </p:spPr>
        </p:sp>
      </p:grpSp>
      <p:sp>
        <p:nvSpPr>
          <p:cNvPr id="4" name="TextBox 4"/>
          <p:cNvSpPr txBox="1"/>
          <p:nvPr/>
        </p:nvSpPr>
        <p:spPr>
          <a:xfrm>
            <a:off x="690781" y="2735571"/>
            <a:ext cx="4453507" cy="861774"/>
          </a:xfrm>
          <a:prstGeom prst="rect">
            <a:avLst/>
          </a:prstGeom>
        </p:spPr>
        <p:txBody>
          <a:bodyPr lIns="0" tIns="0" rIns="0" bIns="0" rtlCol="0" anchor="t">
            <a:spAutoFit/>
          </a:bodyPr>
          <a:lstStyle/>
          <a:p>
            <a:pPr>
              <a:lnSpc>
                <a:spcPts val="7467"/>
              </a:lnSpc>
            </a:pPr>
            <a:r>
              <a:rPr lang="sl-SI" sz="5334" b="1">
                <a:solidFill>
                  <a:srgbClr val="FFFFFF"/>
                </a:solidFill>
                <a:latin typeface="Tahoma" panose="020B0604030504040204" pitchFamily="34" charset="0"/>
                <a:ea typeface="Tahoma" panose="020B0604030504040204" pitchFamily="34" charset="0"/>
                <a:cs typeface="Tahoma" panose="020B0604030504040204" pitchFamily="34" charset="0"/>
              </a:rPr>
              <a:t>Vsebina</a:t>
            </a:r>
          </a:p>
        </p:txBody>
      </p:sp>
      <p:grpSp>
        <p:nvGrpSpPr>
          <p:cNvPr id="5" name="Group 5"/>
          <p:cNvGrpSpPr/>
          <p:nvPr/>
        </p:nvGrpSpPr>
        <p:grpSpPr>
          <a:xfrm>
            <a:off x="6976545" y="1890762"/>
            <a:ext cx="3831827" cy="1245701"/>
            <a:chOff x="0" y="-19049"/>
            <a:chExt cx="7663654" cy="2491402"/>
          </a:xfrm>
        </p:grpSpPr>
        <p:sp>
          <p:nvSpPr>
            <p:cNvPr id="6" name="TextBox 6"/>
            <p:cNvSpPr txBox="1"/>
            <p:nvPr/>
          </p:nvSpPr>
          <p:spPr>
            <a:xfrm>
              <a:off x="0" y="-19049"/>
              <a:ext cx="7663654" cy="409472"/>
            </a:xfrm>
            <a:prstGeom prst="rect">
              <a:avLst/>
            </a:prstGeom>
          </p:spPr>
          <p:txBody>
            <a:bodyPr lIns="0" tIns="0" rIns="0" bIns="0" rtlCol="0" anchor="t">
              <a:spAutoFit/>
            </a:bodyPr>
            <a:lstStyle/>
            <a:p>
              <a:pPr>
                <a:lnSpc>
                  <a:spcPts val="1820"/>
                </a:lnSpc>
                <a:spcBef>
                  <a:spcPct val="0"/>
                </a:spcBef>
              </a:pPr>
              <a:endParaRPr lang="sl-SI" sz="1200">
                <a:latin typeface="Tahoma" panose="020B0604030504040204" pitchFamily="34" charset="0"/>
                <a:ea typeface="Tahoma" panose="020B0604030504040204" pitchFamily="34" charset="0"/>
                <a:cs typeface="Tahoma" panose="020B0604030504040204" pitchFamily="34" charset="0"/>
              </a:endParaRPr>
            </a:p>
          </p:txBody>
        </p:sp>
        <p:sp>
          <p:nvSpPr>
            <p:cNvPr id="7" name="TextBox 7"/>
            <p:cNvSpPr txBox="1"/>
            <p:nvPr/>
          </p:nvSpPr>
          <p:spPr>
            <a:xfrm>
              <a:off x="0" y="1296903"/>
              <a:ext cx="7663654" cy="1175450"/>
            </a:xfrm>
            <a:prstGeom prst="rect">
              <a:avLst/>
            </a:prstGeom>
          </p:spPr>
          <p:txBody>
            <a:bodyPr lIns="0" tIns="0" rIns="0" bIns="0" rtlCol="0" anchor="t">
              <a:spAutoFit/>
            </a:bodyPr>
            <a:lstStyle/>
            <a:p>
              <a:pPr>
                <a:lnSpc>
                  <a:spcPts val="2426"/>
                </a:lnSpc>
              </a:pPr>
              <a:r>
                <a:rPr lang="sl-SI" sz="2200" b="1" spc="-55" dirty="0">
                  <a:solidFill>
                    <a:srgbClr val="2B2B2B"/>
                  </a:solidFill>
                  <a:latin typeface="Tahoma" panose="020B0604030504040204" pitchFamily="34" charset="0"/>
                  <a:ea typeface="Tahoma" panose="020B0604030504040204" pitchFamily="34" charset="0"/>
                  <a:cs typeface="Tahoma" panose="020B0604030504040204" pitchFamily="34" charset="0"/>
                </a:rPr>
                <a:t>O SID banki</a:t>
              </a:r>
            </a:p>
            <a:p>
              <a:pPr>
                <a:lnSpc>
                  <a:spcPts val="2427"/>
                </a:lnSpc>
                <a:spcBef>
                  <a:spcPct val="0"/>
                </a:spcBef>
              </a:pPr>
              <a:endParaRPr lang="sl-SI" sz="1866" spc="-55" dirty="0">
                <a:solidFill>
                  <a:srgbClr val="2B2B2B"/>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8" name="Group 8"/>
          <p:cNvGrpSpPr/>
          <p:nvPr/>
        </p:nvGrpSpPr>
        <p:grpSpPr>
          <a:xfrm>
            <a:off x="6976546" y="3350303"/>
            <a:ext cx="3310583" cy="871034"/>
            <a:chOff x="0" y="-19049"/>
            <a:chExt cx="6621167" cy="1742068"/>
          </a:xfrm>
        </p:grpSpPr>
        <p:sp>
          <p:nvSpPr>
            <p:cNvPr id="9" name="TextBox 9"/>
            <p:cNvSpPr txBox="1"/>
            <p:nvPr/>
          </p:nvSpPr>
          <p:spPr>
            <a:xfrm>
              <a:off x="0" y="-19049"/>
              <a:ext cx="6621167" cy="409472"/>
            </a:xfrm>
            <a:prstGeom prst="rect">
              <a:avLst/>
            </a:prstGeom>
          </p:spPr>
          <p:txBody>
            <a:bodyPr lIns="0" tIns="0" rIns="0" bIns="0" rtlCol="0" anchor="t">
              <a:spAutoFit/>
            </a:bodyPr>
            <a:lstStyle/>
            <a:p>
              <a:pPr>
                <a:lnSpc>
                  <a:spcPts val="1820"/>
                </a:lnSpc>
                <a:spcBef>
                  <a:spcPct val="0"/>
                </a:spcBef>
              </a:pPr>
              <a:endParaRPr lang="sl-SI" sz="1200">
                <a:latin typeface="Tahoma" panose="020B0604030504040204" pitchFamily="34" charset="0"/>
                <a:ea typeface="Tahoma" panose="020B0604030504040204" pitchFamily="34" charset="0"/>
                <a:cs typeface="Tahoma" panose="020B0604030504040204" pitchFamily="34" charset="0"/>
              </a:endParaRPr>
            </a:p>
          </p:txBody>
        </p:sp>
        <p:sp>
          <p:nvSpPr>
            <p:cNvPr id="10" name="TextBox 10"/>
            <p:cNvSpPr txBox="1"/>
            <p:nvPr/>
          </p:nvSpPr>
          <p:spPr>
            <a:xfrm>
              <a:off x="0" y="547569"/>
              <a:ext cx="6621167" cy="1175450"/>
            </a:xfrm>
            <a:prstGeom prst="rect">
              <a:avLst/>
            </a:prstGeom>
          </p:spPr>
          <p:txBody>
            <a:bodyPr lIns="0" tIns="0" rIns="0" bIns="0" rtlCol="0" anchor="t">
              <a:spAutoFit/>
            </a:bodyPr>
            <a:lstStyle/>
            <a:p>
              <a:pPr>
                <a:lnSpc>
                  <a:spcPts val="2426"/>
                </a:lnSpc>
              </a:pPr>
              <a:r>
                <a:rPr lang="sl-SI" sz="2200" b="1" dirty="0">
                  <a:solidFill>
                    <a:srgbClr val="2B2B2B"/>
                  </a:solidFill>
                  <a:latin typeface="Tahoma" panose="020B0604030504040204" pitchFamily="34" charset="0"/>
                  <a:ea typeface="Tahoma" panose="020B0604030504040204" pitchFamily="34" charset="0"/>
                  <a:cs typeface="Tahoma" panose="020B0604030504040204" pitchFamily="34" charset="0"/>
                </a:rPr>
                <a:t>Storitve</a:t>
              </a:r>
            </a:p>
            <a:p>
              <a:pPr>
                <a:lnSpc>
                  <a:spcPts val="2427"/>
                </a:lnSpc>
                <a:spcBef>
                  <a:spcPct val="0"/>
                </a:spcBef>
              </a:pPr>
              <a:endParaRPr lang="sl-SI" sz="1866" dirty="0">
                <a:solidFill>
                  <a:srgbClr val="2B2B2B"/>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1" name="Group 11"/>
          <p:cNvGrpSpPr/>
          <p:nvPr/>
        </p:nvGrpSpPr>
        <p:grpSpPr>
          <a:xfrm>
            <a:off x="6976546" y="4444055"/>
            <a:ext cx="3658903" cy="898862"/>
            <a:chOff x="0" y="-19049"/>
            <a:chExt cx="6621167" cy="1797721"/>
          </a:xfrm>
        </p:grpSpPr>
        <p:sp>
          <p:nvSpPr>
            <p:cNvPr id="12" name="TextBox 12"/>
            <p:cNvSpPr txBox="1"/>
            <p:nvPr/>
          </p:nvSpPr>
          <p:spPr>
            <a:xfrm>
              <a:off x="0" y="-19049"/>
              <a:ext cx="6621167" cy="409472"/>
            </a:xfrm>
            <a:prstGeom prst="rect">
              <a:avLst/>
            </a:prstGeom>
          </p:spPr>
          <p:txBody>
            <a:bodyPr lIns="0" tIns="0" rIns="0" bIns="0" rtlCol="0" anchor="t">
              <a:spAutoFit/>
            </a:bodyPr>
            <a:lstStyle/>
            <a:p>
              <a:pPr>
                <a:lnSpc>
                  <a:spcPts val="1820"/>
                </a:lnSpc>
                <a:spcBef>
                  <a:spcPct val="0"/>
                </a:spcBef>
              </a:pPr>
              <a:endParaRPr lang="sl-SI" sz="1200">
                <a:latin typeface="Tahoma" panose="020B0604030504040204" pitchFamily="34" charset="0"/>
                <a:ea typeface="Tahoma" panose="020B0604030504040204" pitchFamily="34" charset="0"/>
                <a:cs typeface="Tahoma" panose="020B0604030504040204" pitchFamily="34" charset="0"/>
              </a:endParaRPr>
            </a:p>
          </p:txBody>
        </p:sp>
        <p:sp>
          <p:nvSpPr>
            <p:cNvPr id="13" name="TextBox 13"/>
            <p:cNvSpPr txBox="1"/>
            <p:nvPr/>
          </p:nvSpPr>
          <p:spPr>
            <a:xfrm>
              <a:off x="0" y="547568"/>
              <a:ext cx="6621167" cy="1231104"/>
            </a:xfrm>
            <a:prstGeom prst="rect">
              <a:avLst/>
            </a:prstGeom>
          </p:spPr>
          <p:txBody>
            <a:bodyPr lIns="0" tIns="0" rIns="0" bIns="0" rtlCol="0" anchor="t">
              <a:spAutoFit/>
            </a:bodyPr>
            <a:lstStyle/>
            <a:p>
              <a:pPr>
                <a:lnSpc>
                  <a:spcPts val="2427"/>
                </a:lnSpc>
                <a:spcBef>
                  <a:spcPct val="0"/>
                </a:spcBef>
              </a:pPr>
              <a:r>
                <a:rPr lang="sl-SI" sz="2200" b="1" dirty="0">
                  <a:solidFill>
                    <a:srgbClr val="2B2B2B"/>
                  </a:solidFill>
                  <a:latin typeface="Tahoma" panose="020B0604030504040204" pitchFamily="34" charset="0"/>
                  <a:ea typeface="Tahoma" panose="020B0604030504040204" pitchFamily="34" charset="0"/>
                  <a:cs typeface="Tahoma" panose="020B0604030504040204" pitchFamily="34" charset="0"/>
                </a:rPr>
                <a:t>Nasveti za oddajo vloge</a:t>
              </a:r>
            </a:p>
          </p:txBody>
        </p:sp>
      </p:grpSp>
      <p:sp>
        <p:nvSpPr>
          <p:cNvPr id="14" name="AutoShape 14"/>
          <p:cNvSpPr/>
          <p:nvPr/>
        </p:nvSpPr>
        <p:spPr>
          <a:xfrm>
            <a:off x="6976545" y="3085074"/>
            <a:ext cx="3831827" cy="0"/>
          </a:xfrm>
          <a:prstGeom prst="line">
            <a:avLst/>
          </a:prstGeom>
          <a:ln w="9525" cap="rnd">
            <a:solidFill>
              <a:srgbClr val="AF231E"/>
            </a:solidFill>
            <a:prstDash val="solid"/>
            <a:headEnd type="none" w="sm" len="sm"/>
            <a:tailEnd type="none" w="sm" len="sm"/>
          </a:ln>
        </p:spPr>
      </p:sp>
      <p:sp>
        <p:nvSpPr>
          <p:cNvPr id="15" name="AutoShape 15"/>
          <p:cNvSpPr/>
          <p:nvPr/>
        </p:nvSpPr>
        <p:spPr>
          <a:xfrm>
            <a:off x="6976545" y="4184725"/>
            <a:ext cx="3831827" cy="0"/>
          </a:xfrm>
          <a:prstGeom prst="line">
            <a:avLst/>
          </a:prstGeom>
          <a:ln w="9525" cap="rnd">
            <a:solidFill>
              <a:srgbClr val="AF231E"/>
            </a:solidFill>
            <a:prstDash val="solid"/>
            <a:headEnd type="none" w="sm" len="sm"/>
            <a:tailEnd type="none" w="sm" len="sm"/>
          </a:ln>
        </p:spPr>
      </p:sp>
      <p:sp>
        <p:nvSpPr>
          <p:cNvPr id="16" name="AutoShape 16"/>
          <p:cNvSpPr/>
          <p:nvPr/>
        </p:nvSpPr>
        <p:spPr>
          <a:xfrm>
            <a:off x="6976545" y="5278476"/>
            <a:ext cx="3831827" cy="0"/>
          </a:xfrm>
          <a:prstGeom prst="line">
            <a:avLst/>
          </a:prstGeom>
          <a:ln w="9525" cap="rnd">
            <a:solidFill>
              <a:srgbClr val="AF231E"/>
            </a:solidFill>
            <a:prstDash val="solid"/>
            <a:headEnd type="none" w="sm" len="sm"/>
            <a:tailEnd type="none" w="sm" len="sm"/>
          </a:ln>
        </p:spPr>
      </p:sp>
      <p:sp>
        <p:nvSpPr>
          <p:cNvPr id="17" name="AutoShape 14">
            <a:extLst>
              <a:ext uri="{FF2B5EF4-FFF2-40B4-BE49-F238E27FC236}">
                <a16:creationId xmlns:a16="http://schemas.microsoft.com/office/drawing/2014/main" id="{2D2D55A4-0D25-49CE-A48D-3CA6B94EC3F6}"/>
              </a:ext>
            </a:extLst>
          </p:cNvPr>
          <p:cNvSpPr/>
          <p:nvPr/>
        </p:nvSpPr>
        <p:spPr>
          <a:xfrm>
            <a:off x="6976545" y="2095498"/>
            <a:ext cx="3831827" cy="0"/>
          </a:xfrm>
          <a:prstGeom prst="line">
            <a:avLst/>
          </a:prstGeom>
          <a:ln w="9525" cap="rnd">
            <a:solidFill>
              <a:srgbClr val="AF231E"/>
            </a:solidFill>
            <a:prstDash val="solid"/>
            <a:headEnd type="none" w="sm" len="sm"/>
            <a:tailEnd type="none" w="sm" len="sm"/>
          </a:ln>
        </p:spPr>
      </p:sp>
      <p:grpSp>
        <p:nvGrpSpPr>
          <p:cNvPr id="18" name="Group 5">
            <a:extLst>
              <a:ext uri="{FF2B5EF4-FFF2-40B4-BE49-F238E27FC236}">
                <a16:creationId xmlns:a16="http://schemas.microsoft.com/office/drawing/2014/main" id="{E960FEB2-4308-48FB-8D32-F05FA0D5B11C}"/>
              </a:ext>
            </a:extLst>
          </p:cNvPr>
          <p:cNvGrpSpPr/>
          <p:nvPr/>
        </p:nvGrpSpPr>
        <p:grpSpPr>
          <a:xfrm>
            <a:off x="6976544" y="720132"/>
            <a:ext cx="3831827" cy="1269297"/>
            <a:chOff x="0" y="-19049"/>
            <a:chExt cx="7663654" cy="2538594"/>
          </a:xfrm>
        </p:grpSpPr>
        <p:sp>
          <p:nvSpPr>
            <p:cNvPr id="19" name="TextBox 6">
              <a:extLst>
                <a:ext uri="{FF2B5EF4-FFF2-40B4-BE49-F238E27FC236}">
                  <a16:creationId xmlns:a16="http://schemas.microsoft.com/office/drawing/2014/main" id="{03560FA1-983A-4561-9AC7-1BA32AAD6A0D}"/>
                </a:ext>
              </a:extLst>
            </p:cNvPr>
            <p:cNvSpPr txBox="1"/>
            <p:nvPr/>
          </p:nvSpPr>
          <p:spPr>
            <a:xfrm>
              <a:off x="0" y="-19049"/>
              <a:ext cx="7663654" cy="409472"/>
            </a:xfrm>
            <a:prstGeom prst="rect">
              <a:avLst/>
            </a:prstGeom>
          </p:spPr>
          <p:txBody>
            <a:bodyPr lIns="0" tIns="0" rIns="0" bIns="0" rtlCol="0" anchor="t">
              <a:spAutoFit/>
            </a:bodyPr>
            <a:lstStyle/>
            <a:p>
              <a:pPr>
                <a:lnSpc>
                  <a:spcPts val="1820"/>
                </a:lnSpc>
                <a:spcBef>
                  <a:spcPct val="0"/>
                </a:spcBef>
              </a:pPr>
              <a:endParaRPr lang="sl-SI" sz="1200">
                <a:latin typeface="Tahoma" panose="020B0604030504040204" pitchFamily="34" charset="0"/>
                <a:ea typeface="Tahoma" panose="020B0604030504040204" pitchFamily="34" charset="0"/>
                <a:cs typeface="Tahoma" panose="020B0604030504040204" pitchFamily="34" charset="0"/>
              </a:endParaRPr>
            </a:p>
          </p:txBody>
        </p:sp>
        <p:sp>
          <p:nvSpPr>
            <p:cNvPr id="20" name="TextBox 7">
              <a:extLst>
                <a:ext uri="{FF2B5EF4-FFF2-40B4-BE49-F238E27FC236}">
                  <a16:creationId xmlns:a16="http://schemas.microsoft.com/office/drawing/2014/main" id="{70C6E560-239E-4FCA-8500-7074FC3CFFF9}"/>
                </a:ext>
              </a:extLst>
            </p:cNvPr>
            <p:cNvSpPr txBox="1"/>
            <p:nvPr/>
          </p:nvSpPr>
          <p:spPr>
            <a:xfrm>
              <a:off x="0" y="1344095"/>
              <a:ext cx="7663654" cy="1175450"/>
            </a:xfrm>
            <a:prstGeom prst="rect">
              <a:avLst/>
            </a:prstGeom>
          </p:spPr>
          <p:txBody>
            <a:bodyPr lIns="0" tIns="0" rIns="0" bIns="0" rtlCol="0" anchor="t">
              <a:spAutoFit/>
            </a:bodyPr>
            <a:lstStyle/>
            <a:p>
              <a:pPr>
                <a:lnSpc>
                  <a:spcPts val="2426"/>
                </a:lnSpc>
              </a:pPr>
              <a:r>
                <a:rPr lang="sl-SI" sz="2200" b="1" spc="-55" dirty="0">
                  <a:solidFill>
                    <a:srgbClr val="2B2B2B"/>
                  </a:solidFill>
                  <a:latin typeface="Tahoma" panose="020B0604030504040204" pitchFamily="34" charset="0"/>
                  <a:ea typeface="Tahoma" panose="020B0604030504040204" pitchFamily="34" charset="0"/>
                  <a:cs typeface="Tahoma" panose="020B0604030504040204" pitchFamily="34" charset="0"/>
                </a:rPr>
                <a:t>Izzivi MSP</a:t>
              </a:r>
            </a:p>
            <a:p>
              <a:pPr>
                <a:lnSpc>
                  <a:spcPts val="2427"/>
                </a:lnSpc>
                <a:spcBef>
                  <a:spcPct val="0"/>
                </a:spcBef>
              </a:pPr>
              <a:endParaRPr lang="sl-SI" sz="1866" spc="-55" dirty="0">
                <a:solidFill>
                  <a:srgbClr val="2B2B2B"/>
                </a:solidFill>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3">
            <a:extLst>
              <a:ext uri="{FF2B5EF4-FFF2-40B4-BE49-F238E27FC236}">
                <a16:creationId xmlns:a16="http://schemas.microsoft.com/office/drawing/2014/main" id="{E7EAB553-A10D-4828-B845-C070A5B1509D}"/>
              </a:ext>
            </a:extLst>
          </p:cNvPr>
          <p:cNvGraphicFramePr>
            <a:graphicFrameLocks noGrp="1"/>
          </p:cNvGraphicFramePr>
          <p:nvPr/>
        </p:nvGraphicFramePr>
        <p:xfrm>
          <a:off x="313753" y="1249658"/>
          <a:ext cx="6951858" cy="1676400"/>
        </p:xfrm>
        <a:graphic>
          <a:graphicData uri="http://schemas.openxmlformats.org/drawingml/2006/table">
            <a:tbl>
              <a:tblPr firstRow="1" bandRow="1"/>
              <a:tblGrid>
                <a:gridCol w="2057045">
                  <a:extLst>
                    <a:ext uri="{9D8B030D-6E8A-4147-A177-3AD203B41FA5}">
                      <a16:colId xmlns:a16="http://schemas.microsoft.com/office/drawing/2014/main" val="326347169"/>
                    </a:ext>
                  </a:extLst>
                </a:gridCol>
                <a:gridCol w="1553218">
                  <a:extLst>
                    <a:ext uri="{9D8B030D-6E8A-4147-A177-3AD203B41FA5}">
                      <a16:colId xmlns:a16="http://schemas.microsoft.com/office/drawing/2014/main" val="4250879881"/>
                    </a:ext>
                  </a:extLst>
                </a:gridCol>
                <a:gridCol w="1742380">
                  <a:extLst>
                    <a:ext uri="{9D8B030D-6E8A-4147-A177-3AD203B41FA5}">
                      <a16:colId xmlns:a16="http://schemas.microsoft.com/office/drawing/2014/main" val="2571688885"/>
                    </a:ext>
                  </a:extLst>
                </a:gridCol>
                <a:gridCol w="1599215">
                  <a:extLst>
                    <a:ext uri="{9D8B030D-6E8A-4147-A177-3AD203B41FA5}">
                      <a16:colId xmlns:a16="http://schemas.microsoft.com/office/drawing/2014/main" val="4081911810"/>
                    </a:ext>
                  </a:extLst>
                </a:gridCol>
              </a:tblGrid>
              <a:tr h="370840">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r>
                        <a:rPr lang="sl-SI" sz="1800" b="1" dirty="0"/>
                        <a:t>MSP v 2020</a:t>
                      </a:r>
                      <a:endParaRPr lang="LID4096" sz="1800" b="1" dirty="0"/>
                    </a:p>
                  </a:txBody>
                  <a:tcPr anchor="b">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467D"/>
                    </a:solidFill>
                  </a:tcP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r>
                        <a:rPr lang="sl-SI" sz="1600" noProof="0" dirty="0"/>
                        <a:t>delež podjetij</a:t>
                      </a:r>
                      <a:endParaRPr lang="en-US" sz="1600" noProof="0"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467D"/>
                    </a:solidFill>
                  </a:tcP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r>
                        <a:rPr lang="sl-SI" sz="1600" noProof="0" dirty="0"/>
                        <a:t>delež zaposlenih</a:t>
                      </a:r>
                      <a:endParaRPr lang="en-US" sz="1600" noProof="0"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467D"/>
                    </a:solidFill>
                  </a:tcP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r>
                        <a:rPr lang="sl-SI" sz="1600" noProof="0" dirty="0"/>
                        <a:t>delež dodane vrednosti</a:t>
                      </a:r>
                      <a:endParaRPr lang="en-US" sz="1600" noProof="0"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467D"/>
                    </a:solidFill>
                  </a:tcPr>
                </a:tc>
                <a:extLst>
                  <a:ext uri="{0D108BD9-81ED-4DB2-BD59-A6C34878D82A}">
                    <a16:rowId xmlns:a16="http://schemas.microsoft.com/office/drawing/2014/main" val="2820944758"/>
                  </a:ext>
                </a:extLst>
              </a:tr>
              <a:tr h="370840">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r>
                        <a:rPr lang="sl-SI" sz="1600" b="1" dirty="0">
                          <a:solidFill>
                            <a:srgbClr val="00467D"/>
                          </a:solidFill>
                        </a:rPr>
                        <a:t>MSP v Sloveniji</a:t>
                      </a:r>
                      <a:endParaRPr lang="LID4096" sz="1600" b="1" dirty="0">
                        <a:solidFill>
                          <a:srgbClr val="00467D"/>
                        </a:solidFill>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467D">
                        <a:tint val="40000"/>
                      </a:srgbClr>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sl-SI" sz="1600" b="1" dirty="0">
                          <a:solidFill>
                            <a:srgbClr val="00467D"/>
                          </a:solidFill>
                        </a:rPr>
                        <a:t>99.8 %</a:t>
                      </a:r>
                    </a:p>
                    <a:p>
                      <a:pPr algn="ctr"/>
                      <a:endParaRPr lang="LID4096" sz="1600" b="1" dirty="0">
                        <a:solidFill>
                          <a:srgbClr val="00467D"/>
                        </a:solidFill>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467D">
                        <a:tint val="40000"/>
                      </a:srgbClr>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sl-SI" sz="1600" b="1" dirty="0">
                          <a:solidFill>
                            <a:srgbClr val="00467D"/>
                          </a:solidFill>
                        </a:rPr>
                        <a:t>73.2 %</a:t>
                      </a:r>
                      <a:endParaRPr lang="LID4096" sz="1600" b="1" dirty="0">
                        <a:solidFill>
                          <a:srgbClr val="00467D"/>
                        </a:solidFill>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467D">
                        <a:tint val="40000"/>
                      </a:srgbClr>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sl-SI" sz="1600" b="1" dirty="0">
                          <a:solidFill>
                            <a:srgbClr val="00467D"/>
                          </a:solidFill>
                        </a:rPr>
                        <a:t>65.3 %</a:t>
                      </a:r>
                      <a:endParaRPr lang="LID4096" sz="1600" b="1" dirty="0">
                        <a:solidFill>
                          <a:srgbClr val="00467D"/>
                        </a:solidFill>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467D">
                        <a:tint val="40000"/>
                      </a:srgbClr>
                    </a:solidFill>
                  </a:tcPr>
                </a:tc>
                <a:extLst>
                  <a:ext uri="{0D108BD9-81ED-4DB2-BD59-A6C34878D82A}">
                    <a16:rowId xmlns:a16="http://schemas.microsoft.com/office/drawing/2014/main" val="485953730"/>
                  </a:ext>
                </a:extLst>
              </a:tr>
              <a:tr h="370840">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r>
                        <a:rPr lang="sl-SI" sz="1400" b="0" dirty="0">
                          <a:solidFill>
                            <a:srgbClr val="00467D"/>
                          </a:solidFill>
                        </a:rPr>
                        <a:t>MSP – povprečje EU</a:t>
                      </a:r>
                      <a:endParaRPr lang="LID4096" sz="1400" b="0" dirty="0">
                        <a:solidFill>
                          <a:srgbClr val="00467D"/>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67D">
                        <a:tint val="20000"/>
                      </a:srgbClr>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sl-SI" sz="1400" dirty="0">
                          <a:solidFill>
                            <a:srgbClr val="00467D"/>
                          </a:solidFill>
                        </a:rPr>
                        <a:t>99.8 %</a:t>
                      </a:r>
                      <a:endParaRPr lang="LID4096" sz="1400" dirty="0">
                        <a:solidFill>
                          <a:srgbClr val="00467D"/>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67D">
                        <a:tint val="20000"/>
                      </a:srgbClr>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sl-SI" sz="1400" dirty="0">
                          <a:solidFill>
                            <a:srgbClr val="00467D"/>
                          </a:solidFill>
                        </a:rPr>
                        <a:t>65.2 %</a:t>
                      </a:r>
                      <a:endParaRPr lang="LID4096" sz="1400" dirty="0">
                        <a:solidFill>
                          <a:srgbClr val="00467D"/>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67D">
                        <a:tint val="20000"/>
                      </a:srgbClr>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sl-SI" sz="1400" dirty="0">
                          <a:solidFill>
                            <a:srgbClr val="00467D"/>
                          </a:solidFill>
                        </a:rPr>
                        <a:t>53.0 %</a:t>
                      </a:r>
                    </a:p>
                    <a:p>
                      <a:pPr algn="ctr"/>
                      <a:endParaRPr lang="LID4096" sz="1400" dirty="0">
                        <a:solidFill>
                          <a:srgbClr val="00467D"/>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67D">
                        <a:tint val="20000"/>
                      </a:srgbClr>
                    </a:solidFill>
                  </a:tcPr>
                </a:tc>
                <a:extLst>
                  <a:ext uri="{0D108BD9-81ED-4DB2-BD59-A6C34878D82A}">
                    <a16:rowId xmlns:a16="http://schemas.microsoft.com/office/drawing/2014/main" val="290644503"/>
                  </a:ext>
                </a:extLst>
              </a:tr>
            </a:tbl>
          </a:graphicData>
        </a:graphic>
      </p:graphicFrame>
      <p:sp>
        <p:nvSpPr>
          <p:cNvPr id="5" name="AutoShape 7">
            <a:extLst>
              <a:ext uri="{FF2B5EF4-FFF2-40B4-BE49-F238E27FC236}">
                <a16:creationId xmlns:a16="http://schemas.microsoft.com/office/drawing/2014/main" id="{CC5F3D7E-4E02-4331-B304-FC959DF0A236}"/>
              </a:ext>
            </a:extLst>
          </p:cNvPr>
          <p:cNvSpPr/>
          <p:nvPr/>
        </p:nvSpPr>
        <p:spPr>
          <a:xfrm>
            <a:off x="0" y="0"/>
            <a:ext cx="12192000" cy="1066800"/>
          </a:xfrm>
          <a:prstGeom prst="rect">
            <a:avLst/>
          </a:prstGeom>
          <a:solidFill>
            <a:srgbClr val="00467D"/>
          </a:solidFill>
        </p:spPr>
      </p:sp>
      <p:sp>
        <p:nvSpPr>
          <p:cNvPr id="7" name="TextBox 6">
            <a:extLst>
              <a:ext uri="{FF2B5EF4-FFF2-40B4-BE49-F238E27FC236}">
                <a16:creationId xmlns:a16="http://schemas.microsoft.com/office/drawing/2014/main" id="{43FB8043-22B7-4317-B333-82AF7E5F5016}"/>
              </a:ext>
            </a:extLst>
          </p:cNvPr>
          <p:cNvSpPr txBox="1"/>
          <p:nvPr/>
        </p:nvSpPr>
        <p:spPr>
          <a:xfrm>
            <a:off x="205839" y="59358"/>
            <a:ext cx="11934702"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sl-SI"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Značilnosti MSP v Sloveniji</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sl-SI"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Mala in srednja podjetja so v drugi polovici prejšnjega desetletja dosegala solidno rast po mnogih kazalcih:</a:t>
            </a:r>
            <a:br>
              <a:rPr kumimoji="0" lang="sl-SI"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sl-SI"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številu podjetij, številu zaposlenih, dodani vrednosti ... </a:t>
            </a:r>
          </a:p>
        </p:txBody>
      </p:sp>
      <p:sp>
        <p:nvSpPr>
          <p:cNvPr id="9" name="Folded Corner 8">
            <a:extLst>
              <a:ext uri="{FF2B5EF4-FFF2-40B4-BE49-F238E27FC236}">
                <a16:creationId xmlns:a16="http://schemas.microsoft.com/office/drawing/2014/main" id="{7146CC7D-36D3-4A8A-A968-2E3B813A9AF5}"/>
              </a:ext>
            </a:extLst>
          </p:cNvPr>
          <p:cNvSpPr/>
          <p:nvPr/>
        </p:nvSpPr>
        <p:spPr bwMode="auto">
          <a:xfrm>
            <a:off x="324505" y="3683561"/>
            <a:ext cx="5216676" cy="2762855"/>
          </a:xfrm>
          <a:prstGeom prst="foldedCorner">
            <a:avLst>
              <a:gd name="adj" fmla="val 13464"/>
            </a:avLst>
          </a:prstGeom>
          <a:noFill/>
          <a:ln w="19050">
            <a:solidFill>
              <a:srgbClr val="00467D"/>
            </a:solidFill>
            <a:round/>
            <a:headEnd/>
            <a:tailEnd/>
          </a:ln>
        </p:spPr>
        <p:txBody>
          <a:bodyPr vert="horz" wrap="none" lIns="121920" tIns="60960" rIns="121920" bIns="60960" numCol="1" rtlCol="0" anchor="ctr" anchorCtr="1"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262626">
                  <a:lumMod val="75000"/>
                  <a:lumOff val="25000"/>
                </a:srgbClr>
              </a:solidFill>
              <a:effectLst/>
              <a:uLnTx/>
              <a:uFillTx/>
              <a:latin typeface="tahoma"/>
              <a:ea typeface="+mn-ea"/>
              <a:cs typeface="+mn-cs"/>
            </a:endParaRPr>
          </a:p>
        </p:txBody>
      </p:sp>
      <p:grpSp>
        <p:nvGrpSpPr>
          <p:cNvPr id="10" name="Group 9">
            <a:extLst>
              <a:ext uri="{FF2B5EF4-FFF2-40B4-BE49-F238E27FC236}">
                <a16:creationId xmlns:a16="http://schemas.microsoft.com/office/drawing/2014/main" id="{CF0D4F48-691F-485D-BFF2-80BDD9F9B6CD}"/>
              </a:ext>
            </a:extLst>
          </p:cNvPr>
          <p:cNvGrpSpPr/>
          <p:nvPr/>
        </p:nvGrpSpPr>
        <p:grpSpPr>
          <a:xfrm>
            <a:off x="567567" y="3396368"/>
            <a:ext cx="2429232" cy="508000"/>
            <a:chOff x="800100" y="1162050"/>
            <a:chExt cx="1600200" cy="381000"/>
          </a:xfrm>
          <a:solidFill>
            <a:srgbClr val="00457C"/>
          </a:solidFill>
        </p:grpSpPr>
        <p:sp>
          <p:nvSpPr>
            <p:cNvPr id="11" name="Rounded Rectangle 11">
              <a:extLst>
                <a:ext uri="{FF2B5EF4-FFF2-40B4-BE49-F238E27FC236}">
                  <a16:creationId xmlns:a16="http://schemas.microsoft.com/office/drawing/2014/main" id="{DD0B8983-764B-4FFA-85E5-FF6C0ECAC0FF}"/>
                </a:ext>
              </a:extLst>
            </p:cNvPr>
            <p:cNvSpPr/>
            <p:nvPr/>
          </p:nvSpPr>
          <p:spPr bwMode="auto">
            <a:xfrm>
              <a:off x="800100" y="1162050"/>
              <a:ext cx="1600200" cy="381000"/>
            </a:xfrm>
            <a:prstGeom prst="roundRect">
              <a:avLst>
                <a:gd name="adj" fmla="val 37234"/>
              </a:avLst>
            </a:prstGeom>
            <a:grpFill/>
            <a:ln w="19050">
              <a:noFill/>
              <a:round/>
              <a:headEnd/>
              <a:tailEnd/>
            </a:ln>
          </p:spPr>
          <p:txBody>
            <a:bodyPr vert="horz" wrap="none" lIns="121920" tIns="60960" rIns="121920" bIns="60960" numCol="1" rtlCol="0" anchor="ctr" anchorCtr="1"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262626">
                    <a:lumMod val="75000"/>
                    <a:lumOff val="25000"/>
                  </a:srgbClr>
                </a:solidFill>
                <a:effectLst/>
                <a:uLnTx/>
                <a:uFillTx/>
                <a:latin typeface="tahoma"/>
                <a:ea typeface="+mn-ea"/>
                <a:cs typeface="+mn-cs"/>
              </a:endParaRPr>
            </a:p>
          </p:txBody>
        </p:sp>
        <p:sp>
          <p:nvSpPr>
            <p:cNvPr id="12" name="Text Placeholder 8">
              <a:extLst>
                <a:ext uri="{FF2B5EF4-FFF2-40B4-BE49-F238E27FC236}">
                  <a16:creationId xmlns:a16="http://schemas.microsoft.com/office/drawing/2014/main" id="{B8338829-DCD9-494E-8D1E-91B91AC6162D}"/>
                </a:ext>
              </a:extLst>
            </p:cNvPr>
            <p:cNvSpPr txBox="1">
              <a:spLocks/>
            </p:cNvSpPr>
            <p:nvPr/>
          </p:nvSpPr>
          <p:spPr>
            <a:xfrm>
              <a:off x="1005840" y="1252177"/>
              <a:ext cx="1188720" cy="200746"/>
            </a:xfrm>
            <a:prstGeom prst="rect">
              <a:avLst/>
            </a:prstGeom>
            <a:grpFill/>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600" b="1" i="0" u="none" strike="noStrike" kern="1200" cap="none" spc="0" normalizeH="0" baseline="0" noProof="0" dirty="0">
                  <a:ln>
                    <a:noFill/>
                  </a:ln>
                  <a:solidFill>
                    <a:srgbClr val="FFFFFF"/>
                  </a:solidFill>
                  <a:effectLst/>
                  <a:uLnTx/>
                  <a:uFillTx/>
                  <a:latin typeface="tahoma"/>
                  <a:ea typeface="+mn-ea"/>
                  <a:cs typeface="+mn-cs"/>
                </a:rPr>
                <a:t>Prednosti MSP v Sloveniji</a:t>
              </a:r>
              <a:endParaRPr kumimoji="0" lang="en-US" sz="1600" b="1" i="0" u="none" strike="noStrike" kern="1200" cap="none" spc="0" normalizeH="0" baseline="0" noProof="0" dirty="0">
                <a:ln>
                  <a:noFill/>
                </a:ln>
                <a:solidFill>
                  <a:srgbClr val="FFFFFF"/>
                </a:solidFill>
                <a:effectLst/>
                <a:uLnTx/>
                <a:uFillTx/>
                <a:latin typeface="tahoma"/>
                <a:ea typeface="+mn-ea"/>
                <a:cs typeface="+mn-cs"/>
              </a:endParaRPr>
            </a:p>
          </p:txBody>
        </p:sp>
      </p:grpSp>
      <p:sp>
        <p:nvSpPr>
          <p:cNvPr id="13" name="Folded Corner 8">
            <a:extLst>
              <a:ext uri="{FF2B5EF4-FFF2-40B4-BE49-F238E27FC236}">
                <a16:creationId xmlns:a16="http://schemas.microsoft.com/office/drawing/2014/main" id="{B2851597-320A-4650-AAFB-74D686F0A87B}"/>
              </a:ext>
            </a:extLst>
          </p:cNvPr>
          <p:cNvSpPr/>
          <p:nvPr/>
        </p:nvSpPr>
        <p:spPr bwMode="auto">
          <a:xfrm>
            <a:off x="6280688" y="3672989"/>
            <a:ext cx="5586807" cy="2773427"/>
          </a:xfrm>
          <a:prstGeom prst="foldedCorner">
            <a:avLst>
              <a:gd name="adj" fmla="val 13464"/>
            </a:avLst>
          </a:prstGeom>
          <a:noFill/>
          <a:ln w="19050">
            <a:solidFill>
              <a:srgbClr val="00467D"/>
            </a:solidFill>
            <a:round/>
            <a:headEnd/>
            <a:tailEnd/>
          </a:ln>
        </p:spPr>
        <p:txBody>
          <a:bodyPr vert="horz" wrap="none" lIns="121920" tIns="60960" rIns="121920" bIns="60960" numCol="1" rtlCol="0" anchor="ctr" anchorCtr="1"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262626">
                  <a:lumMod val="75000"/>
                  <a:lumOff val="25000"/>
                </a:srgbClr>
              </a:solidFill>
              <a:effectLst/>
              <a:uLnTx/>
              <a:uFillTx/>
              <a:latin typeface="tahoma"/>
              <a:ea typeface="+mn-ea"/>
              <a:cs typeface="+mn-cs"/>
            </a:endParaRPr>
          </a:p>
        </p:txBody>
      </p:sp>
      <p:grpSp>
        <p:nvGrpSpPr>
          <p:cNvPr id="14" name="Group 13">
            <a:extLst>
              <a:ext uri="{FF2B5EF4-FFF2-40B4-BE49-F238E27FC236}">
                <a16:creationId xmlns:a16="http://schemas.microsoft.com/office/drawing/2014/main" id="{E13A36DE-E750-4C18-A4D5-A25665C3D84A}"/>
              </a:ext>
            </a:extLst>
          </p:cNvPr>
          <p:cNvGrpSpPr/>
          <p:nvPr/>
        </p:nvGrpSpPr>
        <p:grpSpPr>
          <a:xfrm>
            <a:off x="6525294" y="3401443"/>
            <a:ext cx="2429232" cy="508000"/>
            <a:chOff x="800100" y="1162050"/>
            <a:chExt cx="1600200" cy="381000"/>
          </a:xfrm>
          <a:solidFill>
            <a:srgbClr val="00457C"/>
          </a:solidFill>
        </p:grpSpPr>
        <p:sp>
          <p:nvSpPr>
            <p:cNvPr id="15" name="Rounded Rectangle 11">
              <a:extLst>
                <a:ext uri="{FF2B5EF4-FFF2-40B4-BE49-F238E27FC236}">
                  <a16:creationId xmlns:a16="http://schemas.microsoft.com/office/drawing/2014/main" id="{E4A6002C-7F66-48FD-B72E-86E2D2D59D02}"/>
                </a:ext>
              </a:extLst>
            </p:cNvPr>
            <p:cNvSpPr/>
            <p:nvPr/>
          </p:nvSpPr>
          <p:spPr bwMode="auto">
            <a:xfrm>
              <a:off x="800100" y="1162050"/>
              <a:ext cx="1600200" cy="381000"/>
            </a:xfrm>
            <a:prstGeom prst="roundRect">
              <a:avLst>
                <a:gd name="adj" fmla="val 37234"/>
              </a:avLst>
            </a:prstGeom>
            <a:grpFill/>
            <a:ln w="19050">
              <a:noFill/>
              <a:round/>
              <a:headEnd/>
              <a:tailEnd/>
            </a:ln>
          </p:spPr>
          <p:txBody>
            <a:bodyPr vert="horz" wrap="none" lIns="121920" tIns="60960" rIns="121920" bIns="60960" numCol="1" rtlCol="0" anchor="ctr" anchorCtr="1"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262626">
                    <a:lumMod val="75000"/>
                    <a:lumOff val="25000"/>
                  </a:srgbClr>
                </a:solidFill>
                <a:effectLst/>
                <a:uLnTx/>
                <a:uFillTx/>
                <a:latin typeface="tahoma"/>
                <a:ea typeface="+mn-ea"/>
                <a:cs typeface="+mn-cs"/>
              </a:endParaRPr>
            </a:p>
          </p:txBody>
        </p:sp>
        <p:sp>
          <p:nvSpPr>
            <p:cNvPr id="16" name="Text Placeholder 8">
              <a:extLst>
                <a:ext uri="{FF2B5EF4-FFF2-40B4-BE49-F238E27FC236}">
                  <a16:creationId xmlns:a16="http://schemas.microsoft.com/office/drawing/2014/main" id="{DA1B8894-3E33-4A48-B0A2-F01364BB63DC}"/>
                </a:ext>
              </a:extLst>
            </p:cNvPr>
            <p:cNvSpPr txBox="1">
              <a:spLocks/>
            </p:cNvSpPr>
            <p:nvPr/>
          </p:nvSpPr>
          <p:spPr>
            <a:xfrm>
              <a:off x="1005840" y="1252177"/>
              <a:ext cx="1188720" cy="200746"/>
            </a:xfrm>
            <a:prstGeom prst="rect">
              <a:avLst/>
            </a:prstGeom>
            <a:grpFill/>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600" b="1" i="0" u="none" strike="noStrike" kern="0" cap="none" spc="0" normalizeH="0" baseline="0" noProof="0" dirty="0">
                  <a:ln>
                    <a:noFill/>
                  </a:ln>
                  <a:solidFill>
                    <a:srgbClr val="FFFFFF"/>
                  </a:solidFill>
                  <a:effectLst/>
                  <a:uLnTx/>
                  <a:uFillTx/>
                  <a:latin typeface="tahoma"/>
                  <a:ea typeface="Tahoma" panose="020B0604030504040204" pitchFamily="34" charset="0"/>
                  <a:cs typeface="Tahoma" panose="020B0604030504040204" pitchFamily="34" charset="0"/>
                </a:rPr>
                <a:t>Izzivi MSP v Sloveniji</a:t>
              </a:r>
              <a:endParaRPr kumimoji="0" lang="en-US" sz="1600" b="0" i="0" u="none" strike="noStrike" kern="1200" cap="none" spc="0" normalizeH="0" baseline="0" noProof="0" dirty="0">
                <a:ln>
                  <a:noFill/>
                </a:ln>
                <a:solidFill>
                  <a:srgbClr val="FFFFFF"/>
                </a:solidFill>
                <a:effectLst/>
                <a:uLnTx/>
                <a:uFillTx/>
                <a:latin typeface="tahoma"/>
                <a:ea typeface="+mn-ea"/>
                <a:cs typeface="+mn-cs"/>
              </a:endParaRPr>
            </a:p>
          </p:txBody>
        </p:sp>
      </p:grpSp>
      <p:sp>
        <p:nvSpPr>
          <p:cNvPr id="17" name="Folded Corner 8">
            <a:extLst>
              <a:ext uri="{FF2B5EF4-FFF2-40B4-BE49-F238E27FC236}">
                <a16:creationId xmlns:a16="http://schemas.microsoft.com/office/drawing/2014/main" id="{42564F55-07C1-4148-9EC9-75A74BD13D68}"/>
              </a:ext>
            </a:extLst>
          </p:cNvPr>
          <p:cNvSpPr/>
          <p:nvPr/>
        </p:nvSpPr>
        <p:spPr bwMode="auto">
          <a:xfrm>
            <a:off x="7570037" y="1574697"/>
            <a:ext cx="4112771" cy="1324588"/>
          </a:xfrm>
          <a:prstGeom prst="foldedCorner">
            <a:avLst>
              <a:gd name="adj" fmla="val 13464"/>
            </a:avLst>
          </a:prstGeom>
          <a:noFill/>
          <a:ln w="19050">
            <a:solidFill>
              <a:srgbClr val="00467D"/>
            </a:solidFill>
            <a:round/>
            <a:headEnd/>
            <a:tailEnd/>
          </a:ln>
        </p:spPr>
        <p:txBody>
          <a:bodyPr vert="horz" wrap="none" lIns="121920" tIns="60960" rIns="121920" bIns="60960" numCol="1" rtlCol="0" anchor="ctr" anchorCtr="1"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262626">
                  <a:lumMod val="75000"/>
                  <a:lumOff val="25000"/>
                </a:srgbClr>
              </a:solidFill>
              <a:effectLst/>
              <a:uLnTx/>
              <a:uFillTx/>
              <a:latin typeface="tahoma"/>
              <a:ea typeface="+mn-ea"/>
              <a:cs typeface="+mn-cs"/>
            </a:endParaRPr>
          </a:p>
        </p:txBody>
      </p:sp>
      <p:grpSp>
        <p:nvGrpSpPr>
          <p:cNvPr id="18" name="Group 17">
            <a:extLst>
              <a:ext uri="{FF2B5EF4-FFF2-40B4-BE49-F238E27FC236}">
                <a16:creationId xmlns:a16="http://schemas.microsoft.com/office/drawing/2014/main" id="{462D2C61-2308-4520-8404-810C6783D4E4}"/>
              </a:ext>
            </a:extLst>
          </p:cNvPr>
          <p:cNvGrpSpPr/>
          <p:nvPr/>
        </p:nvGrpSpPr>
        <p:grpSpPr>
          <a:xfrm>
            <a:off x="7813098" y="1179634"/>
            <a:ext cx="2484937" cy="615869"/>
            <a:chOff x="800100" y="1162050"/>
            <a:chExt cx="1600200" cy="381000"/>
          </a:xfrm>
          <a:solidFill>
            <a:srgbClr val="00457C"/>
          </a:solidFill>
        </p:grpSpPr>
        <p:sp>
          <p:nvSpPr>
            <p:cNvPr id="19" name="Rounded Rectangle 11">
              <a:extLst>
                <a:ext uri="{FF2B5EF4-FFF2-40B4-BE49-F238E27FC236}">
                  <a16:creationId xmlns:a16="http://schemas.microsoft.com/office/drawing/2014/main" id="{B794933A-1B50-449E-93BA-E56FE7BB68EA}"/>
                </a:ext>
              </a:extLst>
            </p:cNvPr>
            <p:cNvSpPr/>
            <p:nvPr/>
          </p:nvSpPr>
          <p:spPr bwMode="auto">
            <a:xfrm>
              <a:off x="800100" y="1162050"/>
              <a:ext cx="1600200" cy="381000"/>
            </a:xfrm>
            <a:prstGeom prst="roundRect">
              <a:avLst>
                <a:gd name="adj" fmla="val 37234"/>
              </a:avLst>
            </a:prstGeom>
            <a:grpFill/>
            <a:ln w="19050">
              <a:noFill/>
              <a:round/>
              <a:headEnd/>
              <a:tailEnd/>
            </a:ln>
          </p:spPr>
          <p:txBody>
            <a:bodyPr vert="horz" wrap="none" lIns="121920" tIns="60960" rIns="121920" bIns="60960" numCol="1" rtlCol="0" anchor="ctr" anchorCtr="1"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262626">
                    <a:lumMod val="75000"/>
                    <a:lumOff val="25000"/>
                  </a:srgbClr>
                </a:solidFill>
                <a:effectLst/>
                <a:uLnTx/>
                <a:uFillTx/>
                <a:latin typeface="tahoma"/>
                <a:ea typeface="+mn-ea"/>
                <a:cs typeface="+mn-cs"/>
              </a:endParaRPr>
            </a:p>
          </p:txBody>
        </p:sp>
        <p:sp>
          <p:nvSpPr>
            <p:cNvPr id="20" name="Text Placeholder 8">
              <a:extLst>
                <a:ext uri="{FF2B5EF4-FFF2-40B4-BE49-F238E27FC236}">
                  <a16:creationId xmlns:a16="http://schemas.microsoft.com/office/drawing/2014/main" id="{83268327-83CA-4A67-A595-15B347347290}"/>
                </a:ext>
              </a:extLst>
            </p:cNvPr>
            <p:cNvSpPr txBox="1">
              <a:spLocks/>
            </p:cNvSpPr>
            <p:nvPr/>
          </p:nvSpPr>
          <p:spPr>
            <a:xfrm>
              <a:off x="916730" y="1252176"/>
              <a:ext cx="1305146" cy="200746"/>
            </a:xfrm>
            <a:prstGeom prst="rect">
              <a:avLst/>
            </a:prstGeom>
            <a:grpFill/>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600" b="1" i="0" u="none" strike="noStrike" kern="0" cap="none" spc="0" normalizeH="0" baseline="0" noProof="0" dirty="0">
                  <a:ln>
                    <a:noFill/>
                  </a:ln>
                  <a:solidFill>
                    <a:srgbClr val="FFFFFF"/>
                  </a:solidFill>
                  <a:effectLst/>
                  <a:uLnTx/>
                  <a:uFillTx/>
                  <a:latin typeface="tahoma"/>
                  <a:ea typeface="Tahoma" panose="020B0604030504040204" pitchFamily="34" charset="0"/>
                  <a:cs typeface="Tahoma" panose="020B0604030504040204" pitchFamily="34" charset="0"/>
                </a:rPr>
                <a:t>Dodana vrednost na zaposlenega</a:t>
              </a:r>
              <a:endParaRPr kumimoji="0" lang="en-US" sz="1600" b="0" i="0" u="none" strike="noStrike" kern="1200" cap="none" spc="0" normalizeH="0" baseline="0" noProof="0" dirty="0">
                <a:ln>
                  <a:noFill/>
                </a:ln>
                <a:solidFill>
                  <a:srgbClr val="FFFFFF"/>
                </a:solidFill>
                <a:effectLst/>
                <a:uLnTx/>
                <a:uFillTx/>
                <a:latin typeface="tahoma"/>
                <a:ea typeface="+mn-ea"/>
                <a:cs typeface="+mn-cs"/>
              </a:endParaRPr>
            </a:p>
          </p:txBody>
        </p:sp>
      </p:grpSp>
      <p:sp>
        <p:nvSpPr>
          <p:cNvPr id="21" name="TextBox 20">
            <a:extLst>
              <a:ext uri="{FF2B5EF4-FFF2-40B4-BE49-F238E27FC236}">
                <a16:creationId xmlns:a16="http://schemas.microsoft.com/office/drawing/2014/main" id="{2B8D9450-80B1-4940-BBA3-7434C5304E7D}"/>
              </a:ext>
            </a:extLst>
          </p:cNvPr>
          <p:cNvSpPr txBox="1"/>
          <p:nvPr/>
        </p:nvSpPr>
        <p:spPr>
          <a:xfrm>
            <a:off x="6398607" y="4067370"/>
            <a:ext cx="5423847" cy="218521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sl-SI" sz="1400" b="1" i="0" u="none" strike="noStrike" kern="1200" cap="none" spc="0" normalizeH="0" baseline="0" noProof="0" dirty="0">
                <a:ln>
                  <a:noFill/>
                </a:ln>
                <a:solidFill>
                  <a:srgbClr val="00467D"/>
                </a:solidFill>
                <a:effectLst/>
                <a:uLnTx/>
                <a:uFillTx/>
                <a:latin typeface="Calibri" panose="020F0502020204030204"/>
                <a:ea typeface="+mn-ea"/>
                <a:cs typeface="+mn-cs"/>
              </a:rPr>
              <a:t>Digitalizacija</a:t>
            </a:r>
            <a:r>
              <a:rPr kumimoji="0" lang="en-US" sz="1400" b="0" i="0" u="none" strike="noStrike" kern="1200" cap="none" spc="0" normalizeH="0" baseline="0" noProof="0" dirty="0">
                <a:ln>
                  <a:noFill/>
                </a:ln>
                <a:solidFill>
                  <a:srgbClr val="00467D"/>
                </a:solidFill>
                <a:effectLst/>
                <a:uLnTx/>
                <a:uFillTx/>
                <a:latin typeface="Calibri" panose="020F0502020204030204"/>
                <a:ea typeface="+mn-ea"/>
                <a:cs typeface="+mn-cs"/>
              </a:rPr>
              <a:t>: </a:t>
            </a:r>
            <a:r>
              <a:rPr kumimoji="0" lang="sl-SI" sz="1400" b="0" i="0" u="none" strike="noStrike" kern="1200" cap="none" spc="0" normalizeH="0" baseline="0" noProof="0" dirty="0">
                <a:ln>
                  <a:noFill/>
                </a:ln>
                <a:solidFill>
                  <a:srgbClr val="00467D"/>
                </a:solidFill>
                <a:effectLst/>
                <a:uLnTx/>
                <a:uFillTx/>
                <a:latin typeface="Calibri" panose="020F0502020204030204"/>
                <a:ea typeface="+mn-ea"/>
                <a:cs typeface="+mn-cs"/>
              </a:rPr>
              <a:t>Po i</a:t>
            </a:r>
            <a:r>
              <a:rPr kumimoji="0" lang="pl-PL" sz="1400" b="0" i="0" u="none" strike="noStrike" kern="1200" cap="none" spc="0" normalizeH="0" baseline="0" noProof="0" dirty="0">
                <a:ln>
                  <a:noFill/>
                </a:ln>
                <a:solidFill>
                  <a:srgbClr val="00467D"/>
                </a:solidFill>
                <a:effectLst/>
                <a:uLnTx/>
                <a:uFillTx/>
                <a:latin typeface="Calibri" panose="020F0502020204030204"/>
                <a:ea typeface="+mn-ea"/>
                <a:cs typeface="+mn-cs"/>
              </a:rPr>
              <a:t>ndeksu digitalnega gospodarstva in družbe (DESI) je Slovenija 16. med državami EU po splošni digitalizaciji v MSP, torej pod povprečjem EU (se pa izboljšuje). </a:t>
            </a:r>
            <a:endParaRPr kumimoji="0" lang="sl-SI" sz="1400" b="0" i="0" u="none" strike="noStrike" kern="1200" cap="none" spc="0" normalizeH="0" baseline="0" noProof="0" dirty="0">
              <a:ln>
                <a:noFill/>
              </a:ln>
              <a:solidFill>
                <a:srgbClr val="00467D"/>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sl-SI" sz="1400" b="1" i="0" u="none" strike="noStrike" kern="1200" cap="none" spc="0" normalizeH="0" baseline="0" noProof="0" dirty="0">
                <a:ln>
                  <a:noFill/>
                </a:ln>
                <a:solidFill>
                  <a:srgbClr val="00467D"/>
                </a:solidFill>
                <a:effectLst/>
                <a:uLnTx/>
                <a:uFillTx/>
                <a:latin typeface="Calibri" panose="020F0502020204030204"/>
                <a:ea typeface="+mn-ea"/>
                <a:cs typeface="+mn-cs"/>
              </a:rPr>
              <a:t>Inovativnost</a:t>
            </a:r>
            <a:r>
              <a:rPr kumimoji="0" lang="en-US" sz="1400" b="0" i="0" u="none" strike="noStrike" kern="1200" cap="none" spc="0" normalizeH="0" baseline="0" noProof="0" dirty="0">
                <a:ln>
                  <a:noFill/>
                </a:ln>
                <a:solidFill>
                  <a:srgbClr val="00467D"/>
                </a:solidFill>
                <a:effectLst/>
                <a:uLnTx/>
                <a:uFillTx/>
                <a:latin typeface="Calibri" panose="020F0502020204030204"/>
                <a:ea typeface="+mn-ea"/>
                <a:cs typeface="+mn-cs"/>
              </a:rPr>
              <a:t>: </a:t>
            </a:r>
            <a:r>
              <a:rPr kumimoji="0" lang="sl-SI" sz="1400" b="0" i="0" u="none" strike="noStrike" kern="1200" cap="none" spc="0" normalizeH="0" baseline="0" noProof="0" dirty="0">
                <a:ln>
                  <a:noFill/>
                </a:ln>
                <a:solidFill>
                  <a:srgbClr val="00467D"/>
                </a:solidFill>
                <a:effectLst/>
                <a:uLnTx/>
                <a:uFillTx/>
                <a:latin typeface="Calibri" panose="020F0502020204030204"/>
                <a:ea typeface="+mn-ea"/>
                <a:cs typeface="+mn-cs"/>
              </a:rPr>
              <a:t>Glede na Evropski sistem inovacijskih kazalnikov med inovativne lahko štejemo v Sloveniji opazno manjši delež MSP (47 %) kot pa znaša povprečje EU (58 %).</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sl-SI" sz="1400" b="1" i="0" u="none" strike="noStrike" kern="1200" cap="none" spc="0" normalizeH="0" baseline="0" noProof="0" dirty="0">
                <a:ln>
                  <a:noFill/>
                </a:ln>
                <a:solidFill>
                  <a:srgbClr val="00467D"/>
                </a:solidFill>
                <a:effectLst/>
                <a:uLnTx/>
                <a:uFillTx/>
                <a:latin typeface="Calibri" panose="020F0502020204030204"/>
                <a:ea typeface="+mn-ea"/>
                <a:cs typeface="+mn-cs"/>
              </a:rPr>
              <a:t>Administrativno breme</a:t>
            </a:r>
            <a:r>
              <a:rPr kumimoji="0" lang="en-US" sz="1400" b="1" i="0" u="none" strike="noStrike" kern="1200" cap="none" spc="0" normalizeH="0" baseline="0" noProof="0" dirty="0">
                <a:ln>
                  <a:noFill/>
                </a:ln>
                <a:solidFill>
                  <a:srgbClr val="00467D"/>
                </a:solidFill>
                <a:effectLst/>
                <a:uLnTx/>
                <a:uFillTx/>
                <a:latin typeface="Calibri" panose="020F0502020204030204"/>
                <a:ea typeface="+mn-ea"/>
                <a:cs typeface="+mn-cs"/>
              </a:rPr>
              <a:t>:</a:t>
            </a:r>
            <a:r>
              <a:rPr kumimoji="0" lang="sl-SI" sz="1400" b="1" i="0" u="none" strike="noStrike" kern="1200" cap="none" spc="0" normalizeH="0" baseline="0" noProof="0" dirty="0">
                <a:ln>
                  <a:noFill/>
                </a:ln>
                <a:solidFill>
                  <a:srgbClr val="00467D"/>
                </a:solidFill>
                <a:effectLst/>
                <a:uLnTx/>
                <a:uFillTx/>
                <a:latin typeface="Calibri" panose="020F0502020204030204"/>
                <a:ea typeface="+mn-ea"/>
                <a:cs typeface="+mn-cs"/>
              </a:rPr>
              <a:t> </a:t>
            </a:r>
            <a:r>
              <a:rPr kumimoji="0" lang="sl-SI" sz="1400" b="0" i="0" u="none" strike="noStrike" kern="1200" cap="none" spc="0" normalizeH="0" baseline="0" noProof="0" dirty="0">
                <a:ln>
                  <a:noFill/>
                </a:ln>
                <a:solidFill>
                  <a:srgbClr val="00467D"/>
                </a:solidFill>
                <a:effectLst/>
                <a:uLnTx/>
                <a:uFillTx/>
                <a:latin typeface="Calibri" panose="020F0502020204030204"/>
                <a:ea typeface="+mn-ea"/>
                <a:cs typeface="+mn-cs"/>
              </a:rPr>
              <a:t>Mednarodne primerjave kažejo, da je administrativno breme za MSP v Sloveniji ena večjih ovir na poti do podjetjem bolj prijaznega poslovnega okolja</a:t>
            </a:r>
            <a:r>
              <a:rPr kumimoji="0" lang="en-US" sz="1400" b="0" i="0" u="none" strike="noStrike" kern="1200" cap="none" spc="0" normalizeH="0" baseline="0" noProof="0" dirty="0">
                <a:ln>
                  <a:noFill/>
                </a:ln>
                <a:solidFill>
                  <a:srgbClr val="00467D"/>
                </a:solidFill>
                <a:effectLst/>
                <a:uLnTx/>
                <a:uFillTx/>
                <a:latin typeface="Calibri" panose="020F0502020204030204"/>
                <a:ea typeface="+mn-ea"/>
                <a:cs typeface="+mn-cs"/>
              </a:rPr>
              <a:t>.</a:t>
            </a:r>
            <a:r>
              <a:rPr kumimoji="0" lang="sl-SI" sz="1400" b="0" i="0" u="none" strike="noStrike" kern="1200" cap="none" spc="0" normalizeH="0" baseline="0" noProof="0" dirty="0">
                <a:ln>
                  <a:noFill/>
                </a:ln>
                <a:solidFill>
                  <a:srgbClr val="00467D"/>
                </a:solidFill>
                <a:effectLst/>
                <a:uLnTx/>
                <a:uFillTx/>
                <a:latin typeface="Calibri" panose="020F0502020204030204"/>
                <a:ea typeface="+mn-ea"/>
                <a:cs typeface="+mn-cs"/>
              </a:rPr>
              <a:t> </a:t>
            </a:r>
          </a:p>
        </p:txBody>
      </p:sp>
      <p:sp>
        <p:nvSpPr>
          <p:cNvPr id="22" name="TextBox 21">
            <a:extLst>
              <a:ext uri="{FF2B5EF4-FFF2-40B4-BE49-F238E27FC236}">
                <a16:creationId xmlns:a16="http://schemas.microsoft.com/office/drawing/2014/main" id="{A0B0FB93-D6A4-4157-A647-B8256A183B53}"/>
              </a:ext>
            </a:extLst>
          </p:cNvPr>
          <p:cNvSpPr txBox="1"/>
          <p:nvPr/>
        </p:nvSpPr>
        <p:spPr>
          <a:xfrm>
            <a:off x="392336" y="4005914"/>
            <a:ext cx="4988209" cy="275460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sl-SI" sz="1400" b="1" i="0" u="none" strike="noStrike" kern="1200" cap="none" spc="0" normalizeH="0" baseline="0" noProof="0" dirty="0">
                <a:ln>
                  <a:noFill/>
                </a:ln>
                <a:solidFill>
                  <a:srgbClr val="00467D"/>
                </a:solidFill>
                <a:effectLst/>
                <a:uLnTx/>
                <a:uFillTx/>
                <a:latin typeface="Calibri" panose="020F0502020204030204"/>
                <a:ea typeface="+mn-ea"/>
                <a:cs typeface="+mn-cs"/>
              </a:rPr>
              <a:t>Internacionalizacija:</a:t>
            </a:r>
            <a:r>
              <a:rPr kumimoji="0" lang="en-US" sz="1400" b="0" i="0" u="none" strike="noStrike" kern="1200" cap="none" spc="0" normalizeH="0" baseline="0" noProof="0" dirty="0">
                <a:ln>
                  <a:noFill/>
                </a:ln>
                <a:solidFill>
                  <a:srgbClr val="00467D"/>
                </a:solidFill>
                <a:effectLst/>
                <a:uLnTx/>
                <a:uFillTx/>
                <a:latin typeface="Calibri" panose="020F0502020204030204"/>
                <a:ea typeface="+mn-ea"/>
                <a:cs typeface="+mn-cs"/>
              </a:rPr>
              <a:t> </a:t>
            </a:r>
            <a:r>
              <a:rPr kumimoji="0" lang="sl-SI" sz="1400" b="0" i="0" u="none" strike="noStrike" kern="1200" cap="none" spc="0" normalizeH="0" baseline="0" noProof="0" dirty="0">
                <a:ln>
                  <a:noFill/>
                </a:ln>
                <a:solidFill>
                  <a:srgbClr val="00467D"/>
                </a:solidFill>
                <a:effectLst/>
                <a:uLnTx/>
                <a:uFillTx/>
                <a:latin typeface="Calibri" panose="020F0502020204030204"/>
                <a:ea typeface="+mn-ea"/>
                <a:cs typeface="+mn-cs"/>
              </a:rPr>
              <a:t>Glede na Eurobarometer 486</a:t>
            </a:r>
            <a:r>
              <a:rPr kumimoji="0" lang="en-US" sz="1400" b="0" i="0" u="none" strike="noStrike" kern="1200" cap="none" spc="0" normalizeH="0" baseline="0" noProof="0" dirty="0">
                <a:ln>
                  <a:noFill/>
                </a:ln>
                <a:solidFill>
                  <a:srgbClr val="00467D"/>
                </a:solidFill>
                <a:effectLst/>
                <a:uLnTx/>
                <a:uFillTx/>
                <a:latin typeface="Calibri" panose="020F0502020204030204"/>
                <a:ea typeface="+mn-ea"/>
                <a:cs typeface="+mn-cs"/>
              </a:rPr>
              <a:t> 41</a:t>
            </a:r>
            <a:r>
              <a:rPr kumimoji="0" lang="sl-SI" sz="1400" b="0" i="0" u="none" strike="noStrike" kern="1200" cap="none" spc="0" normalizeH="0" baseline="0" noProof="0" dirty="0">
                <a:ln>
                  <a:noFill/>
                </a:ln>
                <a:solidFill>
                  <a:srgbClr val="00467D"/>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srgbClr val="00467D"/>
                </a:solidFill>
                <a:effectLst/>
                <a:uLnTx/>
                <a:uFillTx/>
                <a:latin typeface="Calibri" panose="020F0502020204030204"/>
                <a:ea typeface="+mn-ea"/>
                <a:cs typeface="+mn-cs"/>
              </a:rPr>
              <a:t>%</a:t>
            </a:r>
            <a:r>
              <a:rPr kumimoji="0" lang="sl-SI" sz="1400" b="0" i="0" u="none" strike="noStrike" kern="1200" cap="none" spc="0" normalizeH="0" baseline="0" noProof="0" dirty="0">
                <a:ln>
                  <a:noFill/>
                </a:ln>
                <a:solidFill>
                  <a:srgbClr val="00467D"/>
                </a:solidFill>
                <a:effectLst/>
                <a:uLnTx/>
                <a:uFillTx/>
                <a:latin typeface="Calibri" panose="020F0502020204030204"/>
                <a:ea typeface="+mn-ea"/>
                <a:cs typeface="+mn-cs"/>
              </a:rPr>
              <a:t> slovenskih MSP izvaža v druge EU države, povprečje za EU MSP pa znaša 23 %.</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sl-SI" sz="1400" b="1" i="0" u="none" strike="noStrike" kern="1200" cap="none" spc="0" normalizeH="0" baseline="0" noProof="0" dirty="0">
                <a:ln>
                  <a:noFill/>
                </a:ln>
                <a:solidFill>
                  <a:srgbClr val="00467D"/>
                </a:solidFill>
                <a:effectLst/>
                <a:uLnTx/>
                <a:uFillTx/>
                <a:latin typeface="Calibri" panose="020F0502020204030204"/>
                <a:ea typeface="+mn-ea"/>
                <a:cs typeface="+mn-cs"/>
              </a:rPr>
              <a:t>Uporaba podatkov javnega sektorja: </a:t>
            </a:r>
            <a:r>
              <a:rPr kumimoji="0" lang="sl-SI" sz="1400" b="0" i="0" u="none" strike="noStrike" kern="1200" cap="none" spc="0" normalizeH="0" baseline="0" noProof="0" dirty="0">
                <a:ln>
                  <a:noFill/>
                </a:ln>
                <a:solidFill>
                  <a:srgbClr val="00467D"/>
                </a:solidFill>
                <a:effectLst/>
                <a:uLnTx/>
                <a:uFillTx/>
                <a:latin typeface="Calibri" panose="020F0502020204030204"/>
                <a:ea typeface="+mn-ea"/>
                <a:cs typeface="+mn-cs"/>
              </a:rPr>
              <a:t>Slovenski MSP so v uporabi javnih podatkov in njihovem preoblikovanju in združevanju po i</a:t>
            </a:r>
            <a:r>
              <a:rPr kumimoji="0" lang="pl-PL" sz="1400" b="0" i="0" u="none" strike="noStrike" kern="1200" cap="none" spc="0" normalizeH="0" baseline="0" noProof="0" dirty="0">
                <a:ln>
                  <a:noFill/>
                </a:ln>
                <a:solidFill>
                  <a:srgbClr val="00467D"/>
                </a:solidFill>
                <a:effectLst/>
                <a:uLnTx/>
                <a:uFillTx/>
                <a:latin typeface="Calibri" panose="020F0502020204030204"/>
                <a:ea typeface="+mn-ea"/>
                <a:cs typeface="+mn-cs"/>
              </a:rPr>
              <a:t>ndeksu digitalnega gospodarstva in družbe (DESI) v zgornji tretjini EU.</a:t>
            </a:r>
            <a:endParaRPr kumimoji="0" lang="sl-SI" sz="1400" b="0" i="0" u="none" strike="noStrike" kern="1200" cap="none" spc="0" normalizeH="0" baseline="0" noProof="0" dirty="0">
              <a:ln>
                <a:noFill/>
              </a:ln>
              <a:solidFill>
                <a:srgbClr val="00467D"/>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sl-SI" sz="1400" b="1" i="0" u="none" strike="noStrike" kern="1200" cap="none" spc="0" normalizeH="0" baseline="0" noProof="0" dirty="0">
                <a:ln>
                  <a:noFill/>
                </a:ln>
                <a:solidFill>
                  <a:srgbClr val="00467D"/>
                </a:solidFill>
                <a:effectLst/>
                <a:uLnTx/>
                <a:uFillTx/>
                <a:latin typeface="Calibri" panose="020F0502020204030204"/>
                <a:ea typeface="+mn-ea"/>
                <a:cs typeface="+mn-cs"/>
              </a:rPr>
              <a:t>Razreševanje insolventnosti: </a:t>
            </a:r>
            <a:r>
              <a:rPr kumimoji="0" lang="sl-SI" sz="1400" b="0" i="0" u="none" strike="noStrike" kern="1200" cap="none" spc="0" normalizeH="0" baseline="0" noProof="0" dirty="0">
                <a:ln>
                  <a:noFill/>
                </a:ln>
                <a:solidFill>
                  <a:srgbClr val="00467D"/>
                </a:solidFill>
                <a:effectLst/>
                <a:uLnTx/>
                <a:uFillTx/>
                <a:latin typeface="Calibri" panose="020F0502020204030204"/>
                <a:ea typeface="+mn-ea"/>
                <a:cs typeface="+mn-cs"/>
              </a:rPr>
              <a:t>postopki na tem področju so po poročilu Svetovne banke</a:t>
            </a:r>
            <a:r>
              <a:rPr kumimoji="0" lang="en-US" sz="1400" b="0" i="0" u="none" strike="noStrike" kern="1200" cap="none" spc="0" normalizeH="0" baseline="0" noProof="0" dirty="0">
                <a:ln>
                  <a:noFill/>
                </a:ln>
                <a:solidFill>
                  <a:srgbClr val="00467D"/>
                </a:solidFill>
                <a:effectLst/>
                <a:uLnTx/>
                <a:uFillTx/>
                <a:latin typeface="Calibri" panose="020F0502020204030204"/>
                <a:ea typeface="+mn-ea"/>
                <a:cs typeface="+mn-cs"/>
              </a:rPr>
              <a:t> Doing business 2020</a:t>
            </a:r>
            <a:r>
              <a:rPr kumimoji="0" lang="sl-SI" sz="1400" b="0" i="0" u="none" strike="noStrike" kern="1200" cap="none" spc="0" normalizeH="0" baseline="0" noProof="0" dirty="0">
                <a:ln>
                  <a:noFill/>
                </a:ln>
                <a:solidFill>
                  <a:srgbClr val="00467D"/>
                </a:solidFill>
                <a:effectLst/>
                <a:uLnTx/>
                <a:uFillTx/>
                <a:latin typeface="Calibri" panose="020F0502020204030204"/>
                <a:ea typeface="+mn-ea"/>
                <a:cs typeface="+mn-cs"/>
              </a:rPr>
              <a:t> v Sloveniji opazno hitrejši in cenejši od povprečja EU</a:t>
            </a:r>
            <a:r>
              <a:rPr kumimoji="0" lang="en-US" sz="1400" b="0" i="0" u="none" strike="noStrike" kern="1200" cap="none" spc="0" normalizeH="0" baseline="0" noProof="0" dirty="0">
                <a:ln>
                  <a:noFill/>
                </a:ln>
                <a:solidFill>
                  <a:srgbClr val="00467D"/>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72CCAD13-18F2-4ECB-939D-75DEE62AD3FA}"/>
              </a:ext>
            </a:extLst>
          </p:cNvPr>
          <p:cNvSpPr txBox="1"/>
          <p:nvPr/>
        </p:nvSpPr>
        <p:spPr>
          <a:xfrm>
            <a:off x="7813098" y="1875128"/>
            <a:ext cx="378227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400" b="0" i="0" u="none" strike="noStrike" kern="1200" cap="none" spc="0" normalizeH="0" baseline="0" noProof="0" dirty="0">
                <a:ln>
                  <a:noFill/>
                </a:ln>
                <a:solidFill>
                  <a:srgbClr val="00467D"/>
                </a:solidFill>
                <a:effectLst/>
                <a:uLnTx/>
                <a:uFillTx/>
                <a:latin typeface="Calibri" panose="020F0502020204030204"/>
                <a:ea typeface="+mn-ea"/>
                <a:cs typeface="+mn-cs"/>
              </a:rPr>
              <a:t>Ocenjena dodana vrednost na zaposlenega v v MSP v Sloveniji je v letu 2020 znašala </a:t>
            </a:r>
            <a:r>
              <a:rPr kumimoji="0" lang="en-US" sz="1400" b="1" i="0" u="none" strike="noStrike" kern="1200" cap="none" spc="0" normalizeH="0" baseline="0" noProof="0" dirty="0">
                <a:ln>
                  <a:noFill/>
                </a:ln>
                <a:solidFill>
                  <a:srgbClr val="00467D"/>
                </a:solidFill>
                <a:effectLst/>
                <a:uLnTx/>
                <a:uFillTx/>
                <a:latin typeface="Calibri" panose="020F0502020204030204"/>
                <a:ea typeface="+mn-ea"/>
                <a:cs typeface="+mn-cs"/>
              </a:rPr>
              <a:t>32</a:t>
            </a:r>
            <a:r>
              <a:rPr kumimoji="0" lang="sl-SI" sz="1400" b="1" i="0" u="none" strike="noStrike" kern="1200" cap="none" spc="0" normalizeH="0" baseline="0" noProof="0" dirty="0">
                <a:ln>
                  <a:noFill/>
                </a:ln>
                <a:solidFill>
                  <a:srgbClr val="00467D"/>
                </a:solidFill>
                <a:effectLst/>
                <a:uLnTx/>
                <a:uFillTx/>
                <a:latin typeface="Calibri" panose="020F0502020204030204"/>
                <a:ea typeface="+mn-ea"/>
                <a:cs typeface="+mn-cs"/>
              </a:rPr>
              <a:t>,</a:t>
            </a:r>
            <a:r>
              <a:rPr kumimoji="0" lang="en-US" sz="1400" b="1" i="0" u="none" strike="noStrike" kern="1200" cap="none" spc="0" normalizeH="0" baseline="0" noProof="0" dirty="0">
                <a:ln>
                  <a:noFill/>
                </a:ln>
                <a:solidFill>
                  <a:srgbClr val="00467D"/>
                </a:solidFill>
                <a:effectLst/>
                <a:uLnTx/>
                <a:uFillTx/>
                <a:latin typeface="Calibri" panose="020F0502020204030204"/>
                <a:ea typeface="+mn-ea"/>
                <a:cs typeface="+mn-cs"/>
              </a:rPr>
              <a:t>400</a:t>
            </a:r>
            <a:r>
              <a:rPr kumimoji="0" lang="sl-SI" sz="1400" b="1" i="0" u="none" strike="noStrike" kern="1200" cap="none" spc="0" normalizeH="0" baseline="0" noProof="0" dirty="0">
                <a:ln>
                  <a:noFill/>
                </a:ln>
                <a:solidFill>
                  <a:srgbClr val="00467D"/>
                </a:solidFill>
                <a:effectLst/>
                <a:uLnTx/>
                <a:uFillTx/>
                <a:latin typeface="Calibri" panose="020F0502020204030204"/>
                <a:ea typeface="+mn-ea"/>
                <a:cs typeface="+mn-cs"/>
              </a:rPr>
              <a:t> EUR</a:t>
            </a:r>
            <a:r>
              <a:rPr kumimoji="0" lang="sl-SI" sz="1400" b="0" i="0" u="none" strike="noStrike" kern="1200" cap="none" spc="0" normalizeH="0" baseline="0" noProof="0" dirty="0">
                <a:ln>
                  <a:noFill/>
                </a:ln>
                <a:solidFill>
                  <a:srgbClr val="00467D"/>
                </a:solidFill>
                <a:effectLst/>
                <a:uLnTx/>
                <a:uFillTx/>
                <a:latin typeface="Calibri" panose="020F0502020204030204"/>
                <a:ea typeface="+mn-ea"/>
                <a:cs typeface="+mn-cs"/>
              </a:rPr>
              <a:t> in bila s tem približno za petino nižja od povprečja EU27 (40.000 EUR).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7422E8C4-7AC4-4A8D-8DB6-E9EC3591512F}"/>
              </a:ext>
            </a:extLst>
          </p:cNvPr>
          <p:cNvSpPr txBox="1"/>
          <p:nvPr/>
        </p:nvSpPr>
        <p:spPr>
          <a:xfrm>
            <a:off x="326286" y="2943525"/>
            <a:ext cx="619900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100" b="0"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Vir: Evropska komisija; </a:t>
            </a:r>
            <a:r>
              <a:rPr kumimoji="0" lang="en-US" sz="1100" b="0"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Annual report on European SMEs</a:t>
            </a:r>
            <a:r>
              <a:rPr kumimoji="0" lang="sl-SI" sz="1100" b="0"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 2021 </a:t>
            </a:r>
            <a:endParaRPr kumimoji="0" lang="en-US" sz="1100" b="0"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 name="TextBox 24">
            <a:extLst>
              <a:ext uri="{FF2B5EF4-FFF2-40B4-BE49-F238E27FC236}">
                <a16:creationId xmlns:a16="http://schemas.microsoft.com/office/drawing/2014/main" id="{10637EFA-6369-47BD-BB67-19F8D4432F05}"/>
              </a:ext>
            </a:extLst>
          </p:cNvPr>
          <p:cNvSpPr txBox="1"/>
          <p:nvPr/>
        </p:nvSpPr>
        <p:spPr>
          <a:xfrm>
            <a:off x="7556375" y="2923401"/>
            <a:ext cx="426254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100" b="0"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Vir: Evropska komisija; </a:t>
            </a:r>
            <a:r>
              <a:rPr kumimoji="0" lang="en-US" sz="1100" b="0"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Annual report on European SMEs</a:t>
            </a:r>
            <a:r>
              <a:rPr kumimoji="0" lang="sl-SI" sz="1100" b="0"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 2021 </a:t>
            </a:r>
            <a:endParaRPr kumimoji="0" lang="en-US" sz="1100" b="0"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26884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2" y="3022270"/>
            <a:ext cx="12192000" cy="3835730"/>
            <a:chOff x="0" y="0"/>
            <a:chExt cx="24384000" cy="13716000"/>
          </a:xfrm>
        </p:grpSpPr>
        <p:sp>
          <p:nvSpPr>
            <p:cNvPr id="3" name="AutoShape 3"/>
            <p:cNvSpPr/>
            <p:nvPr/>
          </p:nvSpPr>
          <p:spPr>
            <a:xfrm>
              <a:off x="0" y="0"/>
              <a:ext cx="6064250" cy="3333750"/>
            </a:xfrm>
            <a:prstGeom prst="rect">
              <a:avLst/>
            </a:prstGeom>
            <a:solidFill>
              <a:srgbClr val="81A1B7"/>
            </a:solidFill>
          </p:spPr>
        </p:sp>
        <p:sp>
          <p:nvSpPr>
            <p:cNvPr id="4" name="AutoShape 4"/>
            <p:cNvSpPr/>
            <p:nvPr/>
          </p:nvSpPr>
          <p:spPr>
            <a:xfrm>
              <a:off x="6191250" y="0"/>
              <a:ext cx="18192750" cy="3333750"/>
            </a:xfrm>
            <a:prstGeom prst="rect">
              <a:avLst/>
            </a:prstGeom>
            <a:solidFill>
              <a:srgbClr val="C4D8E6"/>
            </a:solidFill>
          </p:spPr>
        </p:sp>
        <p:sp>
          <p:nvSpPr>
            <p:cNvPr id="5" name="AutoShape 5"/>
            <p:cNvSpPr/>
            <p:nvPr/>
          </p:nvSpPr>
          <p:spPr>
            <a:xfrm>
              <a:off x="0" y="3460750"/>
              <a:ext cx="6064250" cy="3333750"/>
            </a:xfrm>
            <a:prstGeom prst="rect">
              <a:avLst/>
            </a:prstGeom>
            <a:solidFill>
              <a:srgbClr val="81A1B7"/>
            </a:solidFill>
          </p:spPr>
        </p:sp>
        <p:sp>
          <p:nvSpPr>
            <p:cNvPr id="6" name="AutoShape 6"/>
            <p:cNvSpPr/>
            <p:nvPr/>
          </p:nvSpPr>
          <p:spPr>
            <a:xfrm>
              <a:off x="6191250" y="3460750"/>
              <a:ext cx="18192750" cy="3333750"/>
            </a:xfrm>
            <a:prstGeom prst="rect">
              <a:avLst/>
            </a:prstGeom>
            <a:solidFill>
              <a:srgbClr val="C4D8E6"/>
            </a:solidFill>
          </p:spPr>
        </p:sp>
        <p:sp>
          <p:nvSpPr>
            <p:cNvPr id="7" name="AutoShape 7"/>
            <p:cNvSpPr/>
            <p:nvPr/>
          </p:nvSpPr>
          <p:spPr>
            <a:xfrm>
              <a:off x="0" y="6921500"/>
              <a:ext cx="6064250" cy="3333750"/>
            </a:xfrm>
            <a:prstGeom prst="rect">
              <a:avLst/>
            </a:prstGeom>
            <a:solidFill>
              <a:srgbClr val="81A1B7"/>
            </a:solidFill>
          </p:spPr>
        </p:sp>
        <p:sp>
          <p:nvSpPr>
            <p:cNvPr id="8" name="AutoShape 8"/>
            <p:cNvSpPr/>
            <p:nvPr/>
          </p:nvSpPr>
          <p:spPr>
            <a:xfrm>
              <a:off x="6191250" y="6921500"/>
              <a:ext cx="18192750" cy="3333750"/>
            </a:xfrm>
            <a:prstGeom prst="rect">
              <a:avLst/>
            </a:prstGeom>
            <a:solidFill>
              <a:srgbClr val="C4D8E6"/>
            </a:solidFill>
          </p:spPr>
        </p:sp>
        <p:sp>
          <p:nvSpPr>
            <p:cNvPr id="9" name="AutoShape 9"/>
            <p:cNvSpPr/>
            <p:nvPr/>
          </p:nvSpPr>
          <p:spPr>
            <a:xfrm>
              <a:off x="0" y="10382250"/>
              <a:ext cx="6064250" cy="3333750"/>
            </a:xfrm>
            <a:prstGeom prst="rect">
              <a:avLst/>
            </a:prstGeom>
            <a:solidFill>
              <a:srgbClr val="81A1B7"/>
            </a:solidFill>
          </p:spPr>
        </p:sp>
        <p:sp>
          <p:nvSpPr>
            <p:cNvPr id="10" name="AutoShape 10"/>
            <p:cNvSpPr/>
            <p:nvPr/>
          </p:nvSpPr>
          <p:spPr>
            <a:xfrm>
              <a:off x="6191250" y="10382250"/>
              <a:ext cx="18192750" cy="3333750"/>
            </a:xfrm>
            <a:prstGeom prst="rect">
              <a:avLst/>
            </a:prstGeom>
            <a:solidFill>
              <a:srgbClr val="C4D8E6"/>
            </a:solidFill>
          </p:spPr>
        </p:sp>
      </p:grpSp>
      <p:sp>
        <p:nvSpPr>
          <p:cNvPr id="22" name="TextBox 22"/>
          <p:cNvSpPr txBox="1"/>
          <p:nvPr/>
        </p:nvSpPr>
        <p:spPr>
          <a:xfrm>
            <a:off x="256518" y="6195278"/>
            <a:ext cx="2770025" cy="311432"/>
          </a:xfrm>
          <a:prstGeom prst="rect">
            <a:avLst/>
          </a:prstGeom>
        </p:spPr>
        <p:txBody>
          <a:bodyPr lIns="0" tIns="0" rIns="0" bIns="0" rtlCol="0" anchor="t">
            <a:spAutoFit/>
          </a:bodyPr>
          <a:lstStyle/>
          <a:p>
            <a:pPr marL="0" marR="0" lvl="0" indent="0" algn="l" defTabSz="609630" rtl="0" eaLnBrk="1" fontAlgn="auto" latinLnBrk="0" hangingPunct="1">
              <a:lnSpc>
                <a:spcPts val="2799"/>
              </a:lnSpc>
              <a:spcBef>
                <a:spcPts val="0"/>
              </a:spcBef>
              <a:spcAft>
                <a:spcPts val="0"/>
              </a:spcAft>
              <a:buClrTx/>
              <a:buSzTx/>
              <a:buFontTx/>
              <a:buNone/>
              <a:tabLst/>
              <a:defRPr/>
            </a:pPr>
            <a:r>
              <a:rPr kumimoji="0" lang="sl-SI" sz="16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Start-up</a:t>
            </a:r>
          </a:p>
        </p:txBody>
      </p:sp>
      <p:sp>
        <p:nvSpPr>
          <p:cNvPr id="32" name="AutoShape 7">
            <a:extLst>
              <a:ext uri="{FF2B5EF4-FFF2-40B4-BE49-F238E27FC236}">
                <a16:creationId xmlns:a16="http://schemas.microsoft.com/office/drawing/2014/main" id="{AF5065BC-C623-4795-BE9D-EE5C4D60F4FD}"/>
              </a:ext>
            </a:extLst>
          </p:cNvPr>
          <p:cNvSpPr/>
          <p:nvPr/>
        </p:nvSpPr>
        <p:spPr>
          <a:xfrm>
            <a:off x="0" y="0"/>
            <a:ext cx="12192000" cy="771896"/>
          </a:xfrm>
          <a:prstGeom prst="rect">
            <a:avLst/>
          </a:prstGeom>
          <a:solidFill>
            <a:srgbClr val="00467D"/>
          </a:solidFill>
        </p:spPr>
      </p:sp>
      <p:sp>
        <p:nvSpPr>
          <p:cNvPr id="33" name="TextBox 32">
            <a:extLst>
              <a:ext uri="{FF2B5EF4-FFF2-40B4-BE49-F238E27FC236}">
                <a16:creationId xmlns:a16="http://schemas.microsoft.com/office/drawing/2014/main" id="{1A816830-DA96-47AC-BFE4-465392C91B6C}"/>
              </a:ext>
            </a:extLst>
          </p:cNvPr>
          <p:cNvSpPr txBox="1"/>
          <p:nvPr/>
        </p:nvSpPr>
        <p:spPr>
          <a:xfrm>
            <a:off x="256986" y="201282"/>
            <a:ext cx="119347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sl-SI"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Mala in srednja podjetja se srečujejo z obsežnim racioniranjem financiranja na celotnem spektru</a:t>
            </a:r>
          </a:p>
        </p:txBody>
      </p:sp>
      <p:sp>
        <p:nvSpPr>
          <p:cNvPr id="13" name="TextBox 12">
            <a:extLst>
              <a:ext uri="{FF2B5EF4-FFF2-40B4-BE49-F238E27FC236}">
                <a16:creationId xmlns:a16="http://schemas.microsoft.com/office/drawing/2014/main" id="{74783B13-7DC3-4610-8F68-0DCE7B58DA72}"/>
              </a:ext>
            </a:extLst>
          </p:cNvPr>
          <p:cNvSpPr txBox="1"/>
          <p:nvPr/>
        </p:nvSpPr>
        <p:spPr>
          <a:xfrm>
            <a:off x="308759" y="955112"/>
            <a:ext cx="6650182"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600" b="0"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Zaradi specifičnosti malih in srednjih podjetij ter omejitev subjektov finančnega – tudi bančnega sistema – se MSP po pravilu srečujejo s preobsežnimi </a:t>
            </a:r>
            <a:r>
              <a:rPr kumimoji="0" lang="sl-SI" sz="1600" b="1"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omejitvami</a:t>
            </a:r>
            <a:r>
              <a:rPr kumimoji="0" lang="sl-SI" sz="1600" b="0"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sl-SI" sz="1600" b="1"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pri zagotavljanju financiranja</a:t>
            </a:r>
            <a:r>
              <a:rPr kumimoji="0" lang="sl-SI" sz="1600" b="0"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 ki so dolgoročno škodljive ne le za posamezne subjekte, pač pa za gospodarstvo in družbo kot celoto. </a:t>
            </a:r>
            <a:r>
              <a:rPr kumimoji="0" lang="sl-SI" sz="1600" b="1"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Vrzel</a:t>
            </a:r>
            <a:r>
              <a:rPr kumimoji="0" lang="sl-SI" sz="1600" b="0"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 pri financiranju MSP zato </a:t>
            </a:r>
            <a:r>
              <a:rPr kumimoji="0" lang="sl-SI" sz="1600" b="1"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izrecno izpostavlja </a:t>
            </a:r>
            <a:r>
              <a:rPr kumimoji="0" lang="sl-SI" sz="1600" b="0"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tako </a:t>
            </a:r>
            <a:r>
              <a:rPr kumimoji="0" lang="sl-SI" sz="1600" b="1"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Zakon o Slovenski izvozni in razvojni banki </a:t>
            </a:r>
            <a:r>
              <a:rPr kumimoji="0" lang="sl-SI" sz="1600" b="0"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(ZSIRB) kot </a:t>
            </a:r>
            <a:r>
              <a:rPr kumimoji="0" lang="sl-SI" sz="1600" b="1"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Evropska komisija</a:t>
            </a:r>
            <a:r>
              <a:rPr kumimoji="0" lang="sl-SI" sz="1600" b="0"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34" name="TextBox 33">
            <a:extLst>
              <a:ext uri="{FF2B5EF4-FFF2-40B4-BE49-F238E27FC236}">
                <a16:creationId xmlns:a16="http://schemas.microsoft.com/office/drawing/2014/main" id="{3FBD92C8-EDE7-4757-A153-AE05F96BEE1C}"/>
              </a:ext>
            </a:extLst>
          </p:cNvPr>
          <p:cNvSpPr txBox="1"/>
          <p:nvPr/>
        </p:nvSpPr>
        <p:spPr>
          <a:xfrm>
            <a:off x="7072926" y="1098567"/>
            <a:ext cx="4810315" cy="1384995"/>
          </a:xfrm>
          <a:prstGeom prst="rect">
            <a:avLst/>
          </a:prstGeom>
          <a:solidFill>
            <a:srgbClr val="AF231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Mala in srednja podjetja so zaradi svoje narave bolj občutljiva na gospodarski cikel in težje prestanejo nepričakovane šoke/pretrese. Prav tako imajo pogosto opazne težave pri prilagajanju spremembam v regulativi, predvsem dodatnemu administrativnemu bremenu.</a:t>
            </a:r>
          </a:p>
        </p:txBody>
      </p:sp>
      <p:sp>
        <p:nvSpPr>
          <p:cNvPr id="35" name="TextBox 22">
            <a:extLst>
              <a:ext uri="{FF2B5EF4-FFF2-40B4-BE49-F238E27FC236}">
                <a16:creationId xmlns:a16="http://schemas.microsoft.com/office/drawing/2014/main" id="{24931EC4-0FF6-4092-BCC7-5887DB4DD71A}"/>
              </a:ext>
            </a:extLst>
          </p:cNvPr>
          <p:cNvSpPr txBox="1"/>
          <p:nvPr/>
        </p:nvSpPr>
        <p:spPr>
          <a:xfrm>
            <a:off x="256984" y="5263066"/>
            <a:ext cx="2770025" cy="321948"/>
          </a:xfrm>
          <a:prstGeom prst="rect">
            <a:avLst/>
          </a:prstGeom>
        </p:spPr>
        <p:txBody>
          <a:bodyPr lIns="0" tIns="0" rIns="0" bIns="0" rtlCol="0" anchor="t">
            <a:spAutoFit/>
          </a:bodyPr>
          <a:lstStyle/>
          <a:p>
            <a:pPr marL="0" marR="0" lvl="0" indent="0" algn="l" defTabSz="609630" rtl="0" eaLnBrk="1" fontAlgn="auto" latinLnBrk="0" hangingPunct="1">
              <a:lnSpc>
                <a:spcPts val="2799"/>
              </a:lnSpc>
              <a:spcBef>
                <a:spcPts val="0"/>
              </a:spcBef>
              <a:spcAft>
                <a:spcPts val="0"/>
              </a:spcAft>
              <a:buClrTx/>
              <a:buSzTx/>
              <a:buFontTx/>
              <a:buNone/>
              <a:tabLst/>
              <a:defRPr/>
            </a:pPr>
            <a:r>
              <a:rPr kumimoji="0" lang="sl-SI" sz="16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Kapital</a:t>
            </a:r>
          </a:p>
        </p:txBody>
      </p:sp>
      <p:sp>
        <p:nvSpPr>
          <p:cNvPr id="36" name="TextBox 22">
            <a:extLst>
              <a:ext uri="{FF2B5EF4-FFF2-40B4-BE49-F238E27FC236}">
                <a16:creationId xmlns:a16="http://schemas.microsoft.com/office/drawing/2014/main" id="{CA5BEB02-0F1F-4C5A-9F95-C15E89940EB5}"/>
              </a:ext>
            </a:extLst>
          </p:cNvPr>
          <p:cNvSpPr txBox="1"/>
          <p:nvPr/>
        </p:nvSpPr>
        <p:spPr>
          <a:xfrm>
            <a:off x="256985" y="4250046"/>
            <a:ext cx="2770025" cy="311432"/>
          </a:xfrm>
          <a:prstGeom prst="rect">
            <a:avLst/>
          </a:prstGeom>
        </p:spPr>
        <p:txBody>
          <a:bodyPr lIns="0" tIns="0" rIns="0" bIns="0" rtlCol="0" anchor="t">
            <a:spAutoFit/>
          </a:bodyPr>
          <a:lstStyle/>
          <a:p>
            <a:pPr marL="0" marR="0" lvl="0" indent="0" algn="l" defTabSz="609630" rtl="0" eaLnBrk="1" fontAlgn="auto" latinLnBrk="0" hangingPunct="1">
              <a:lnSpc>
                <a:spcPts val="2799"/>
              </a:lnSpc>
              <a:spcBef>
                <a:spcPts val="0"/>
              </a:spcBef>
              <a:spcAft>
                <a:spcPts val="0"/>
              </a:spcAft>
              <a:buClrTx/>
              <a:buSzTx/>
              <a:buFontTx/>
              <a:buNone/>
              <a:tabLst/>
              <a:defRPr/>
            </a:pPr>
            <a:r>
              <a:rPr kumimoji="0" lang="sl-SI" sz="16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Mezzanine financiranje</a:t>
            </a:r>
          </a:p>
        </p:txBody>
      </p:sp>
      <p:sp>
        <p:nvSpPr>
          <p:cNvPr id="37" name="TextBox 22">
            <a:extLst>
              <a:ext uri="{FF2B5EF4-FFF2-40B4-BE49-F238E27FC236}">
                <a16:creationId xmlns:a16="http://schemas.microsoft.com/office/drawing/2014/main" id="{CCD90CAD-169F-4BD3-8173-27F0FD2046CA}"/>
              </a:ext>
            </a:extLst>
          </p:cNvPr>
          <p:cNvSpPr txBox="1"/>
          <p:nvPr/>
        </p:nvSpPr>
        <p:spPr>
          <a:xfrm>
            <a:off x="256517" y="3164297"/>
            <a:ext cx="2770025" cy="670505"/>
          </a:xfrm>
          <a:prstGeom prst="rect">
            <a:avLst/>
          </a:prstGeom>
        </p:spPr>
        <p:txBody>
          <a:bodyPr lIns="0" tIns="0" rIns="0" bIns="0" rtlCol="0" anchor="t">
            <a:spAutoFit/>
          </a:bodyPr>
          <a:lstStyle/>
          <a:p>
            <a:pPr marL="0" marR="0" lvl="0" indent="0" algn="l" defTabSz="609630" rtl="0" eaLnBrk="1" fontAlgn="auto" latinLnBrk="0" hangingPunct="1">
              <a:lnSpc>
                <a:spcPts val="2799"/>
              </a:lnSpc>
              <a:spcBef>
                <a:spcPts val="0"/>
              </a:spcBef>
              <a:spcAft>
                <a:spcPts val="0"/>
              </a:spcAft>
              <a:buClrTx/>
              <a:buSzTx/>
              <a:buFontTx/>
              <a:buNone/>
              <a:tabLst/>
              <a:defRPr/>
            </a:pPr>
            <a:r>
              <a:rPr kumimoji="0" lang="sl-SI" sz="16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Dostop do dolžniškega financiranja</a:t>
            </a:r>
          </a:p>
        </p:txBody>
      </p:sp>
      <p:sp>
        <p:nvSpPr>
          <p:cNvPr id="38" name="TextBox 27">
            <a:extLst>
              <a:ext uri="{FF2B5EF4-FFF2-40B4-BE49-F238E27FC236}">
                <a16:creationId xmlns:a16="http://schemas.microsoft.com/office/drawing/2014/main" id="{CEB9600B-26CF-4C59-93D6-1E2ED2C4657C}"/>
              </a:ext>
            </a:extLst>
          </p:cNvPr>
          <p:cNvSpPr txBox="1"/>
          <p:nvPr/>
        </p:nvSpPr>
        <p:spPr>
          <a:xfrm>
            <a:off x="2987915" y="5021368"/>
            <a:ext cx="9242398" cy="777457"/>
          </a:xfrm>
          <a:prstGeom prst="rect">
            <a:avLst/>
          </a:prstGeom>
        </p:spPr>
        <p:txBody>
          <a:bodyPr wrap="square" lIns="0" tIns="0" rIns="0" bIns="0" rtlCol="0" anchor="t">
            <a:spAutoFit/>
          </a:bodyPr>
          <a:lstStyle/>
          <a:p>
            <a:pPr marL="165532" marR="0" lvl="1" indent="0" algn="l" defTabSz="609630" rtl="0" eaLnBrk="1" fontAlgn="auto" latinLnBrk="0" hangingPunct="1">
              <a:lnSpc>
                <a:spcPts val="2147"/>
              </a:lnSpc>
              <a:spcBef>
                <a:spcPts val="0"/>
              </a:spcBef>
              <a:spcAft>
                <a:spcPts val="0"/>
              </a:spcAft>
              <a:buClrTx/>
              <a:buSzTx/>
              <a:buFontTx/>
              <a:buNone/>
              <a:tabLst/>
              <a:defRPr/>
            </a:pPr>
            <a:r>
              <a:rPr kumimoji="0" lang="sl-SI" sz="1400" b="0"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Povprečni delež kapitala v financiranju </a:t>
            </a:r>
            <a:r>
              <a:rPr kumimoji="0" lang="sl-SI" sz="1400" b="1"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malih podjetij je manjši </a:t>
            </a:r>
            <a:r>
              <a:rPr kumimoji="0" lang="sl-SI" sz="1400" b="0"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kot to velja za velika podjetja, </a:t>
            </a:r>
            <a:r>
              <a:rPr kumimoji="0" lang="sl-SI" sz="1400" b="1"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srednjih pa večji</a:t>
            </a:r>
            <a:r>
              <a:rPr kumimoji="0" lang="sl-SI" sz="1400" b="0"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 V času predkoronskem času je bil povprečni delež kapitala v financiranju za mikro podjetja brez zaposlenih 36,5 %, za mikro podjetja z zaposlenimi 46,8 %, za mala 47,2 %, za srednja 53,1 %, za velika podjetja pa 51,7 %.</a:t>
            </a:r>
          </a:p>
        </p:txBody>
      </p:sp>
      <p:sp>
        <p:nvSpPr>
          <p:cNvPr id="40" name="TextBox 27">
            <a:extLst>
              <a:ext uri="{FF2B5EF4-FFF2-40B4-BE49-F238E27FC236}">
                <a16:creationId xmlns:a16="http://schemas.microsoft.com/office/drawing/2014/main" id="{3148309B-D899-4BEB-9240-500A58CB5F9C}"/>
              </a:ext>
            </a:extLst>
          </p:cNvPr>
          <p:cNvSpPr txBox="1"/>
          <p:nvPr/>
        </p:nvSpPr>
        <p:spPr>
          <a:xfrm>
            <a:off x="3026541" y="3096469"/>
            <a:ext cx="9165147" cy="777457"/>
          </a:xfrm>
          <a:prstGeom prst="rect">
            <a:avLst/>
          </a:prstGeom>
        </p:spPr>
        <p:txBody>
          <a:bodyPr wrap="square" lIns="0" tIns="0" rIns="0" bIns="0" rtlCol="0" anchor="t">
            <a:spAutoFit/>
          </a:bodyPr>
          <a:lstStyle/>
          <a:p>
            <a:pPr marL="165532" marR="0" lvl="1" indent="0" algn="l" defTabSz="609630" rtl="0" eaLnBrk="1" fontAlgn="auto" latinLnBrk="0" hangingPunct="1">
              <a:lnSpc>
                <a:spcPts val="2147"/>
              </a:lnSpc>
              <a:spcBef>
                <a:spcPts val="0"/>
              </a:spcBef>
              <a:spcAft>
                <a:spcPts val="0"/>
              </a:spcAft>
              <a:buClrTx/>
              <a:buSzTx/>
              <a:buFontTx/>
              <a:buNone/>
              <a:tabLst/>
              <a:defRPr/>
            </a:pPr>
            <a:r>
              <a:rPr kumimoji="0" lang="sl-SI" sz="1400" b="0"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Zadolženost za večino podjetij ne predstavlja več tako velikega omejitvenega dejavnika, saj se je podjetniški sektor v zadnjem desetletju vidno razdolžil. MSP se kljub temu po analizi Umarja še vedno soočajo z večjimi </a:t>
            </a:r>
            <a:r>
              <a:rPr kumimoji="0" lang="sl-SI" sz="1400" b="1"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težavami pri odplačevanju dolgov</a:t>
            </a:r>
            <a:r>
              <a:rPr kumimoji="0" lang="sl-SI" sz="1400" b="0"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 predvsem pa imajo bolj omejen dostop do financiranja kot velika podjetja.</a:t>
            </a:r>
          </a:p>
        </p:txBody>
      </p:sp>
      <p:sp>
        <p:nvSpPr>
          <p:cNvPr id="41" name="TextBox 27">
            <a:extLst>
              <a:ext uri="{FF2B5EF4-FFF2-40B4-BE49-F238E27FC236}">
                <a16:creationId xmlns:a16="http://schemas.microsoft.com/office/drawing/2014/main" id="{0BE995FB-A657-40C9-B650-B5EE51AA1C6A}"/>
              </a:ext>
            </a:extLst>
          </p:cNvPr>
          <p:cNvSpPr txBox="1"/>
          <p:nvPr/>
        </p:nvSpPr>
        <p:spPr>
          <a:xfrm>
            <a:off x="3026541" y="4064618"/>
            <a:ext cx="9096375" cy="777457"/>
          </a:xfrm>
          <a:prstGeom prst="rect">
            <a:avLst/>
          </a:prstGeom>
        </p:spPr>
        <p:txBody>
          <a:bodyPr wrap="square" lIns="0" tIns="0" rIns="0" bIns="0" rtlCol="0" anchor="t">
            <a:spAutoFit/>
          </a:bodyPr>
          <a:lstStyle/>
          <a:p>
            <a:pPr marL="165532" marR="0" lvl="1" indent="0" algn="l" defTabSz="609630" rtl="0" eaLnBrk="1" fontAlgn="auto" latinLnBrk="0" hangingPunct="1">
              <a:lnSpc>
                <a:spcPts val="2147"/>
              </a:lnSpc>
              <a:spcBef>
                <a:spcPts val="0"/>
              </a:spcBef>
              <a:spcAft>
                <a:spcPts val="0"/>
              </a:spcAft>
              <a:buClrTx/>
              <a:buSzTx/>
              <a:buFontTx/>
              <a:buNone/>
              <a:tabLst/>
              <a:defRPr/>
            </a:pPr>
            <a:r>
              <a:rPr kumimoji="0" lang="sl-SI" sz="1400" b="1"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Pomanjkanje alternativnih </a:t>
            </a:r>
            <a:r>
              <a:rPr kumimoji="0" lang="sl-SI" sz="1400" b="0"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in inovativnih </a:t>
            </a:r>
            <a:r>
              <a:rPr kumimoji="0" lang="sl-SI" sz="1400" b="1"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oblik</a:t>
            </a:r>
            <a:r>
              <a:rPr kumimoji="0" lang="sl-SI" sz="1400" b="0"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 financiranja je posebej izrazito za MSP. Mezzanine instrumenti so lahko primerni za širok spekter podjetij, tudi za mlada tehnološka podjetja, še posebej, če se zaradi določenih začasnih okoliščin znajdejo v bolj težavnem položaju (npr. zaradi epidemije).</a:t>
            </a:r>
          </a:p>
        </p:txBody>
      </p:sp>
      <p:sp>
        <p:nvSpPr>
          <p:cNvPr id="42" name="TextBox 27">
            <a:extLst>
              <a:ext uri="{FF2B5EF4-FFF2-40B4-BE49-F238E27FC236}">
                <a16:creationId xmlns:a16="http://schemas.microsoft.com/office/drawing/2014/main" id="{14AAC1A1-C380-453B-8DA6-5AE1E6AF1F44}"/>
              </a:ext>
            </a:extLst>
          </p:cNvPr>
          <p:cNvSpPr txBox="1"/>
          <p:nvPr/>
        </p:nvSpPr>
        <p:spPr>
          <a:xfrm>
            <a:off x="3026541" y="6003122"/>
            <a:ext cx="9096375" cy="777457"/>
          </a:xfrm>
          <a:prstGeom prst="rect">
            <a:avLst/>
          </a:prstGeom>
        </p:spPr>
        <p:txBody>
          <a:bodyPr wrap="square" lIns="0" tIns="0" rIns="0" bIns="0" rtlCol="0" anchor="t">
            <a:spAutoFit/>
          </a:bodyPr>
          <a:lstStyle/>
          <a:p>
            <a:pPr marL="165532" marR="0" lvl="1" indent="0" algn="l" defTabSz="609630" rtl="0" eaLnBrk="1" fontAlgn="auto" latinLnBrk="0" hangingPunct="1">
              <a:lnSpc>
                <a:spcPts val="2147"/>
              </a:lnSpc>
              <a:spcBef>
                <a:spcPts val="0"/>
              </a:spcBef>
              <a:spcAft>
                <a:spcPts val="0"/>
              </a:spcAft>
              <a:buClrTx/>
              <a:buSzTx/>
              <a:buFontTx/>
              <a:buNone/>
              <a:tabLst/>
              <a:defRPr/>
            </a:pPr>
            <a:r>
              <a:rPr kumimoji="0" lang="sl-SI" sz="1400" b="0"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Analize kažejo, da Slovenija </a:t>
            </a:r>
            <a:r>
              <a:rPr kumimoji="0" lang="sl-SI" sz="1400" b="1"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zaostaja za povprečjem EU</a:t>
            </a:r>
            <a:r>
              <a:rPr kumimoji="0" lang="sl-SI" sz="1400" b="0"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 pri deležu financiranja, ki je namenjen zagonskim podjetjem. Analiza EF ugotavlja, da bi bilo potrebno v prihodnjih letih temu nameniti dodatnih 70 mio EUR sredstev, da bi dosegli povprečje EU (pri čemer lahko pričakujemo, da se bo povprečje EU v tem času dvignilo).</a:t>
            </a:r>
          </a:p>
        </p:txBody>
      </p:sp>
    </p:spTree>
    <p:extLst>
      <p:ext uri="{BB962C8B-B14F-4D97-AF65-F5344CB8AC3E}">
        <p14:creationId xmlns:p14="http://schemas.microsoft.com/office/powerpoint/2010/main" val="1017609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7">
            <a:extLst>
              <a:ext uri="{FF2B5EF4-FFF2-40B4-BE49-F238E27FC236}">
                <a16:creationId xmlns:a16="http://schemas.microsoft.com/office/drawing/2014/main" id="{3D07B3BF-75A3-4624-ABB0-B3E43AFDC6C2}"/>
              </a:ext>
            </a:extLst>
          </p:cNvPr>
          <p:cNvSpPr/>
          <p:nvPr/>
        </p:nvSpPr>
        <p:spPr>
          <a:xfrm>
            <a:off x="0" y="0"/>
            <a:ext cx="12192000" cy="1066800"/>
          </a:xfrm>
          <a:prstGeom prst="rect">
            <a:avLst/>
          </a:prstGeom>
          <a:solidFill>
            <a:srgbClr val="00467D"/>
          </a:solidFill>
        </p:spPr>
      </p:sp>
      <p:sp>
        <p:nvSpPr>
          <p:cNvPr id="5" name="AutoShape 7">
            <a:extLst>
              <a:ext uri="{FF2B5EF4-FFF2-40B4-BE49-F238E27FC236}">
                <a16:creationId xmlns:a16="http://schemas.microsoft.com/office/drawing/2014/main" id="{CC46C8FF-E889-43AD-AF49-01EA33CCD8ED}"/>
              </a:ext>
            </a:extLst>
          </p:cNvPr>
          <p:cNvSpPr/>
          <p:nvPr/>
        </p:nvSpPr>
        <p:spPr>
          <a:xfrm>
            <a:off x="5353235" y="994299"/>
            <a:ext cx="6838766" cy="5863700"/>
          </a:xfrm>
          <a:prstGeom prst="rect">
            <a:avLst/>
          </a:prstGeom>
          <a:solidFill>
            <a:srgbClr val="00467D"/>
          </a:solidFill>
        </p:spPr>
      </p:sp>
      <p:sp>
        <p:nvSpPr>
          <p:cNvPr id="6" name="TextBox 5">
            <a:extLst>
              <a:ext uri="{FF2B5EF4-FFF2-40B4-BE49-F238E27FC236}">
                <a16:creationId xmlns:a16="http://schemas.microsoft.com/office/drawing/2014/main" id="{0C3584D7-2CEC-4A21-BB2F-20E5A65F33B6}"/>
              </a:ext>
            </a:extLst>
          </p:cNvPr>
          <p:cNvSpPr txBox="1"/>
          <p:nvPr/>
        </p:nvSpPr>
        <p:spPr>
          <a:xfrm>
            <a:off x="327437" y="347674"/>
            <a:ext cx="119347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sl-SI"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Spremembe pogojev financiranja v letu 2021</a:t>
            </a:r>
            <a:endParaRPr kumimoji="0" lang="sl-SI"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37C6B7A0-4DF9-4D4A-89B9-CFFB93F0A906}"/>
              </a:ext>
            </a:extLst>
          </p:cNvPr>
          <p:cNvSpPr txBox="1"/>
          <p:nvPr/>
        </p:nvSpPr>
        <p:spPr>
          <a:xfrm>
            <a:off x="5471665" y="979467"/>
            <a:ext cx="6601905" cy="58785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sl-SI" sz="1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Po podatkih </a:t>
            </a:r>
            <a:r>
              <a:rPr kumimoji="0" lang="sl-SI" sz="1600" b="0"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Ankete o dostopnosti finančnih virov za podjetja </a:t>
            </a:r>
            <a:r>
              <a:rPr kumimoji="0" lang="sl-SI" sz="1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se je bančno finančna vrzel v letu 2021 zmanjšala, tako zaradi višje realizacije povpraševanja s strani bank, delno pa tudi zaradi manjših potreb segmenta podjetij po zunanjih virih financiranja (povečane investicije so podjetja v velikem obsegu financirala iz varnostnih rezerv, nastalih v letu 2020).</a:t>
            </a: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sl-SI" sz="1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Za mikro in mala (ne pa toliko za srednja!) podjetja se je v lanskem letu finančna vrzel močno zmanjšala, vendar je to le efekt izrednega poslabšanja v predhodnem letu. Z lansko dinamiko se je razkorak med povpraševanjem in dostopnostjo zunanjih virov financiranja za mikro in mala podjetja zgolj vrnil na predkoronske ravni. S podaljševanjem ročnosti se v splošnem povečuje tudi razkorak med povpraševanjem in dostopnostjo.</a:t>
            </a: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lang="sl-SI" sz="1600" dirty="0">
                <a:solidFill>
                  <a:prstClr val="white"/>
                </a:solidFill>
                <a:latin typeface="Tahoma" panose="020B0604030504040204" pitchFamily="34" charset="0"/>
                <a:ea typeface="Tahoma" panose="020B0604030504040204" pitchFamily="34" charset="0"/>
                <a:cs typeface="Tahoma" panose="020B0604030504040204" pitchFamily="34" charset="0"/>
              </a:rPr>
              <a:t>Tudi za velika podjetja (in zelo podobno za srednja) se je finančna vrzel v lanskem letu nekoliko zmanjšala, vendar ostaja obsežnejša, kot je bila v letih pred pandemijo.</a:t>
            </a: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sl-SI" sz="1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Finančna vrzel je za vse velikostne raz</a:t>
            </a:r>
            <a:r>
              <a:rPr lang="sl-SI" sz="1600" dirty="0">
                <a:solidFill>
                  <a:prstClr val="white"/>
                </a:solidFill>
                <a:latin typeface="Tahoma" panose="020B0604030504040204" pitchFamily="34" charset="0"/>
                <a:ea typeface="Tahoma" panose="020B0604030504040204" pitchFamily="34" charset="0"/>
                <a:cs typeface="Tahoma" panose="020B0604030504040204" pitchFamily="34" charset="0"/>
              </a:rPr>
              <a:t>rede podjetij ostala pozitivna, kar pomeni, da so potrebe po zunanjih virih večje od dostopnosti teh virov.</a:t>
            </a:r>
            <a:endParaRPr kumimoji="0" lang="sl-SI" sz="1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sl-SI" sz="1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Nekatera tveganja, ki se letos uresničujejo, nakazujejo možno ponovno povečanje vrzeli za MSP v letošnjem letu.</a:t>
            </a:r>
          </a:p>
        </p:txBody>
      </p:sp>
      <p:pic>
        <p:nvPicPr>
          <p:cNvPr id="8" name="Picture 7">
            <a:extLst>
              <a:ext uri="{FF2B5EF4-FFF2-40B4-BE49-F238E27FC236}">
                <a16:creationId xmlns:a16="http://schemas.microsoft.com/office/drawing/2014/main" id="{2B28EE9A-63D6-4381-B0A0-86BEF4F2B573}"/>
              </a:ext>
            </a:extLst>
          </p:cNvPr>
          <p:cNvPicPr>
            <a:picLocks noChangeAspect="1"/>
          </p:cNvPicPr>
          <p:nvPr/>
        </p:nvPicPr>
        <p:blipFill rotWithShape="1">
          <a:blip r:embed="rId3"/>
          <a:srcRect r="62506" b="6040"/>
          <a:stretch/>
        </p:blipFill>
        <p:spPr>
          <a:xfrm>
            <a:off x="79655" y="1126826"/>
            <a:ext cx="5065808" cy="5282854"/>
          </a:xfrm>
          <a:prstGeom prst="rect">
            <a:avLst/>
          </a:prstGeom>
        </p:spPr>
      </p:pic>
      <p:pic>
        <p:nvPicPr>
          <p:cNvPr id="2" name="Picture 1">
            <a:extLst>
              <a:ext uri="{FF2B5EF4-FFF2-40B4-BE49-F238E27FC236}">
                <a16:creationId xmlns:a16="http://schemas.microsoft.com/office/drawing/2014/main" id="{09DF38F4-2908-49BE-A866-150ACE0C00AD}"/>
              </a:ext>
            </a:extLst>
          </p:cNvPr>
          <p:cNvPicPr>
            <a:picLocks noChangeAspect="1"/>
          </p:cNvPicPr>
          <p:nvPr/>
        </p:nvPicPr>
        <p:blipFill>
          <a:blip r:embed="rId4"/>
          <a:stretch>
            <a:fillRect/>
          </a:stretch>
        </p:blipFill>
        <p:spPr>
          <a:xfrm>
            <a:off x="186431" y="6480229"/>
            <a:ext cx="1646669" cy="250201"/>
          </a:xfrm>
          <a:prstGeom prst="rect">
            <a:avLst/>
          </a:prstGeom>
        </p:spPr>
      </p:pic>
      <p:sp>
        <p:nvSpPr>
          <p:cNvPr id="9" name="TextBox 8">
            <a:extLst>
              <a:ext uri="{FF2B5EF4-FFF2-40B4-BE49-F238E27FC236}">
                <a16:creationId xmlns:a16="http://schemas.microsoft.com/office/drawing/2014/main" id="{3D631DE1-7F3A-4A4A-B54D-68B23F513B58}"/>
              </a:ext>
            </a:extLst>
          </p:cNvPr>
          <p:cNvSpPr txBox="1"/>
          <p:nvPr/>
        </p:nvSpPr>
        <p:spPr>
          <a:xfrm>
            <a:off x="1236145" y="1194149"/>
            <a:ext cx="1702363" cy="369332"/>
          </a:xfrm>
          <a:prstGeom prst="rect">
            <a:avLst/>
          </a:prstGeom>
          <a:noFill/>
        </p:spPr>
        <p:txBody>
          <a:bodyPr wrap="square" rtlCol="0">
            <a:spAutoFit/>
          </a:bodyPr>
          <a:lstStyle/>
          <a:p>
            <a:r>
              <a:rPr lang="sl-SI" b="1" dirty="0"/>
              <a:t>velika podjetja</a:t>
            </a:r>
          </a:p>
        </p:txBody>
      </p:sp>
      <p:sp>
        <p:nvSpPr>
          <p:cNvPr id="10" name="TextBox 9">
            <a:extLst>
              <a:ext uri="{FF2B5EF4-FFF2-40B4-BE49-F238E27FC236}">
                <a16:creationId xmlns:a16="http://schemas.microsoft.com/office/drawing/2014/main" id="{06D896AB-9A0B-4984-B01F-C1AC4DEBF93D}"/>
              </a:ext>
            </a:extLst>
          </p:cNvPr>
          <p:cNvSpPr txBox="1"/>
          <p:nvPr/>
        </p:nvSpPr>
        <p:spPr>
          <a:xfrm>
            <a:off x="3693111" y="1194149"/>
            <a:ext cx="1056548" cy="369332"/>
          </a:xfrm>
          <a:prstGeom prst="rect">
            <a:avLst/>
          </a:prstGeom>
          <a:noFill/>
        </p:spPr>
        <p:txBody>
          <a:bodyPr wrap="square" rtlCol="0">
            <a:spAutoFit/>
          </a:bodyPr>
          <a:lstStyle/>
          <a:p>
            <a:r>
              <a:rPr lang="sl-SI" b="1" dirty="0"/>
              <a:t>MSP</a:t>
            </a:r>
          </a:p>
        </p:txBody>
      </p:sp>
    </p:spTree>
    <p:extLst>
      <p:ext uri="{BB962C8B-B14F-4D97-AF65-F5344CB8AC3E}">
        <p14:creationId xmlns:p14="http://schemas.microsoft.com/office/powerpoint/2010/main" val="1693797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3">
            <a:extLst>
              <a:ext uri="{FF2B5EF4-FFF2-40B4-BE49-F238E27FC236}">
                <a16:creationId xmlns:a16="http://schemas.microsoft.com/office/drawing/2014/main" id="{14EB0920-A214-4F60-BDD2-FA7847B80EC0}"/>
              </a:ext>
            </a:extLst>
          </p:cNvPr>
          <p:cNvSpPr/>
          <p:nvPr/>
        </p:nvSpPr>
        <p:spPr>
          <a:xfrm>
            <a:off x="1" y="0"/>
            <a:ext cx="3413607" cy="6858000"/>
          </a:xfrm>
          <a:custGeom>
            <a:avLst/>
            <a:gdLst/>
            <a:ahLst/>
            <a:cxnLst/>
            <a:rect l="l" t="t" r="r" b="b"/>
            <a:pathLst>
              <a:path w="1732090" h="3529371">
                <a:moveTo>
                  <a:pt x="0" y="0"/>
                </a:moveTo>
                <a:lnTo>
                  <a:pt x="1732090" y="0"/>
                </a:lnTo>
                <a:lnTo>
                  <a:pt x="1732090" y="3529371"/>
                </a:lnTo>
                <a:lnTo>
                  <a:pt x="0" y="3529371"/>
                </a:lnTo>
                <a:close/>
              </a:path>
            </a:pathLst>
          </a:custGeom>
          <a:solidFill>
            <a:srgbClr val="00467D"/>
          </a:solidFill>
        </p:spPr>
      </p:sp>
      <p:sp>
        <p:nvSpPr>
          <p:cNvPr id="11" name="TextBox 11"/>
          <p:cNvSpPr txBox="1"/>
          <p:nvPr/>
        </p:nvSpPr>
        <p:spPr>
          <a:xfrm>
            <a:off x="565783" y="1874651"/>
            <a:ext cx="2282041" cy="185500"/>
          </a:xfrm>
          <a:prstGeom prst="rect">
            <a:avLst/>
          </a:prstGeom>
        </p:spPr>
        <p:txBody>
          <a:bodyPr lIns="0" tIns="0" rIns="0" bIns="0" rtlCol="0" anchor="t">
            <a:spAutoFit/>
          </a:bodyPr>
          <a:lstStyle/>
          <a:p>
            <a:pPr marL="0" marR="0" lvl="0" indent="0" algn="ctr" defTabSz="914400" rtl="0" eaLnBrk="1" fontAlgn="auto" latinLnBrk="0" hangingPunct="1">
              <a:lnSpc>
                <a:spcPts val="156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9" name="Picture 18" descr="A close-up of a logo&#10;&#10;Description automatically generated with low confidence">
            <a:extLst>
              <a:ext uri="{FF2B5EF4-FFF2-40B4-BE49-F238E27FC236}">
                <a16:creationId xmlns:a16="http://schemas.microsoft.com/office/drawing/2014/main" id="{BF05F8DD-3D1A-4496-9C31-EFBCFABA89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0" y="6324909"/>
            <a:ext cx="1106789" cy="204756"/>
          </a:xfrm>
          <a:prstGeom prst="rect">
            <a:avLst/>
          </a:prstGeom>
        </p:spPr>
      </p:pic>
      <p:sp>
        <p:nvSpPr>
          <p:cNvPr id="21" name="TextBox 14">
            <a:extLst>
              <a:ext uri="{FF2B5EF4-FFF2-40B4-BE49-F238E27FC236}">
                <a16:creationId xmlns:a16="http://schemas.microsoft.com/office/drawing/2014/main" id="{375B1362-6239-44C4-B4F5-AF3942AAE4CE}"/>
              </a:ext>
            </a:extLst>
          </p:cNvPr>
          <p:cNvSpPr txBox="1"/>
          <p:nvPr/>
        </p:nvSpPr>
        <p:spPr>
          <a:xfrm>
            <a:off x="3782997" y="1154875"/>
            <a:ext cx="7589597" cy="3920112"/>
          </a:xfrm>
          <a:prstGeom prst="rect">
            <a:avLst/>
          </a:prstGeom>
        </p:spPr>
        <p:txBody>
          <a:bodyPr wrap="square" lIns="0" tIns="0" rIns="0" bIns="0" rtlCol="0" anchor="t">
            <a:spAutoFit/>
          </a:bodyPr>
          <a:lstStyle/>
          <a:p>
            <a:pPr marL="342900" marR="0" lvl="0" indent="-342900" algn="l" defTabSz="914400" rtl="0" eaLnBrk="1" fontAlgn="auto" latinLnBrk="0" hangingPunct="1">
              <a:lnSpc>
                <a:spcPct val="110000"/>
              </a:lnSpc>
              <a:spcBef>
                <a:spcPts val="0"/>
              </a:spcBef>
              <a:spcAft>
                <a:spcPts val="600"/>
              </a:spcAft>
              <a:buClr>
                <a:prstClr val="black"/>
              </a:buClr>
              <a:buSzTx/>
              <a:buFont typeface="Wingdings" panose="05000000000000000000" pitchFamily="2" charset="2"/>
              <a:buChar char="ü"/>
              <a:tabLst/>
              <a:defRPr/>
            </a:pPr>
            <a:r>
              <a:rPr kumimoji="0" lang="sl-SI" sz="16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(Zelena) transformacija/prestrukturiranje </a:t>
            </a:r>
            <a:r>
              <a:rPr kumimoji="0" lang="sl-SI" sz="1600" b="0"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–mala in srednja podjetja se srečujejo z </a:t>
            </a:r>
            <a:r>
              <a:rPr kumimoji="0" lang="sl-SI" sz="1600" b="1"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izzivi prilagajanja novi regulativi</a:t>
            </a:r>
            <a:r>
              <a:rPr kumimoji="0" lang="sl-SI" sz="1600" b="0"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 delno tudi zaradi strategije EU v transformacijo gospodarstva v bolj trajnostno obliko; k nuji po prilagoditvah ali transformaciji močno pripomorejo tudi zunanji šoki, tudi npr. rast cen energentov in surovin, ki trenutno predstavljajo eno večjih tveganj za poslovanje mnogih MSP.</a:t>
            </a:r>
          </a:p>
          <a:p>
            <a:pPr marL="342900" marR="0" lvl="0" indent="-342900" algn="l" defTabSz="914400" rtl="0" eaLnBrk="1" fontAlgn="auto" latinLnBrk="0" hangingPunct="1">
              <a:lnSpc>
                <a:spcPct val="110000"/>
              </a:lnSpc>
              <a:spcBef>
                <a:spcPts val="0"/>
              </a:spcBef>
              <a:spcAft>
                <a:spcPts val="600"/>
              </a:spcAft>
              <a:buClr>
                <a:prstClr val="black"/>
              </a:buClr>
              <a:buSzTx/>
              <a:buFont typeface="Wingdings" panose="05000000000000000000" pitchFamily="2" charset="2"/>
              <a:buChar char="ü"/>
              <a:tabLst/>
              <a:defRPr/>
            </a:pPr>
            <a:r>
              <a:rPr kumimoji="0" lang="sl-SI" sz="16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Internacionalizacija</a:t>
            </a:r>
            <a:r>
              <a:rPr kumimoji="0" lang="sl-SI"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sl-SI" sz="1600" b="0"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sl-SI" sz="1600" b="1"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spremembe dobavnih verig, preoblikovanja globalnih verig vrednosti </a:t>
            </a:r>
            <a:r>
              <a:rPr kumimoji="0" lang="sl-SI" sz="1600" b="0"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predstavljajo za MSP izzive in priložnosti, pri mnogih za pogoj pomeni tudi povečano </a:t>
            </a:r>
            <a:r>
              <a:rPr kumimoji="0" lang="sl-SI" sz="1600" b="1"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težnjo k inoviranju</a:t>
            </a:r>
            <a:r>
              <a:rPr kumimoji="0" lang="sl-SI" sz="1600" b="0"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 </a:t>
            </a:r>
          </a:p>
          <a:p>
            <a:pPr marL="342900" marR="0" lvl="0" indent="-342900" algn="l" defTabSz="914400" rtl="0" eaLnBrk="1" fontAlgn="auto" latinLnBrk="0" hangingPunct="1">
              <a:lnSpc>
                <a:spcPct val="110000"/>
              </a:lnSpc>
              <a:spcBef>
                <a:spcPts val="0"/>
              </a:spcBef>
              <a:spcAft>
                <a:spcPts val="600"/>
              </a:spcAft>
              <a:buClr>
                <a:prstClr val="black"/>
              </a:buClr>
              <a:buSzTx/>
              <a:buFont typeface="Wingdings" panose="05000000000000000000" pitchFamily="2" charset="2"/>
              <a:buChar char="ü"/>
              <a:tabLst/>
              <a:defRPr/>
            </a:pPr>
            <a:r>
              <a:rPr kumimoji="0" lang="sl-SI" sz="16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Digitalizacija</a:t>
            </a:r>
            <a:r>
              <a:rPr kumimoji="0" lang="sl-SI"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sl-SI" sz="1600" b="0"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 napredne digitalne tehnologije so v določenem segmentu </a:t>
            </a:r>
            <a:r>
              <a:rPr kumimoji="0" lang="sl-SI" sz="1600" b="1"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nujne za ohranjanje konkurenčnosti</a:t>
            </a:r>
            <a:r>
              <a:rPr kumimoji="0" lang="sl-SI" sz="1600" b="0" i="0" u="none" strike="noStrike" kern="1200" cap="none" spc="0"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 drugje lahko pomenijo konkurenčno prednost. Predvsem mikro in mala podjetja se soočajo s pomanjkanjem digitalnih kompetenc še bolj, kot to velja za sorodna podjetja v drugih EU državah.</a:t>
            </a:r>
            <a:endParaRPr kumimoji="0" lang="sl-SI"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id="{87A474FA-9402-4107-92F9-FBBBB0263938}"/>
              </a:ext>
            </a:extLst>
          </p:cNvPr>
          <p:cNvSpPr txBox="1"/>
          <p:nvPr/>
        </p:nvSpPr>
        <p:spPr>
          <a:xfrm>
            <a:off x="3782997" y="243697"/>
            <a:ext cx="7589597" cy="52322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l-SI" sz="2800" b="1" i="0" u="none" strike="noStrike" kern="1200" cap="none" spc="-71"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Izzivi MSP – danes in jutri</a:t>
            </a:r>
            <a:endParaRPr kumimoji="0" lang="en-US" sz="2800" b="1" i="0" u="none" strike="noStrike" kern="1200" cap="none" spc="-71" normalizeH="0" baseline="0" noProof="0" dirty="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Rectangle 11">
            <a:extLst>
              <a:ext uri="{FF2B5EF4-FFF2-40B4-BE49-F238E27FC236}">
                <a16:creationId xmlns:a16="http://schemas.microsoft.com/office/drawing/2014/main" id="{CD3F109B-F823-497E-84D8-A976D236DA0D}"/>
              </a:ext>
            </a:extLst>
          </p:cNvPr>
          <p:cNvSpPr/>
          <p:nvPr/>
        </p:nvSpPr>
        <p:spPr>
          <a:xfrm>
            <a:off x="4131382" y="5391933"/>
            <a:ext cx="6418902" cy="122237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sl-SI"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Za uspešno transformacijo in razvoj MSP na vseh področjih se mora prilagoditi tudi podjetniško, finančno in RRI podporno okolje; odgovore na aktualne izzive nenehoma išče in razvija tudi razvojna SID banka.</a:t>
            </a:r>
            <a:endPar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7CD3D871-9A0D-450E-82BF-24032A1F5016}"/>
              </a:ext>
            </a:extLst>
          </p:cNvPr>
          <p:cNvPicPr>
            <a:picLocks noChangeAspect="1"/>
          </p:cNvPicPr>
          <p:nvPr/>
        </p:nvPicPr>
        <p:blipFill>
          <a:blip r:embed="rId3"/>
          <a:stretch>
            <a:fillRect/>
          </a:stretch>
        </p:blipFill>
        <p:spPr>
          <a:xfrm>
            <a:off x="2661" y="1114425"/>
            <a:ext cx="3410948" cy="4629150"/>
          </a:xfrm>
          <a:prstGeom prst="rect">
            <a:avLst/>
          </a:prstGeom>
        </p:spPr>
      </p:pic>
    </p:spTree>
    <p:extLst>
      <p:ext uri="{BB962C8B-B14F-4D97-AF65-F5344CB8AC3E}">
        <p14:creationId xmlns:p14="http://schemas.microsoft.com/office/powerpoint/2010/main" val="3818308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162140" y="-1"/>
            <a:ext cx="6926654" cy="6858000"/>
          </a:xfrm>
          <a:prstGeom prst="rect">
            <a:avLst/>
          </a:prstGeom>
          <a:solidFill>
            <a:srgbClr val="00467D"/>
          </a:solidFill>
        </p:spPr>
      </p:sp>
      <p:grpSp>
        <p:nvGrpSpPr>
          <p:cNvPr id="3" name="Group 3"/>
          <p:cNvGrpSpPr/>
          <p:nvPr/>
        </p:nvGrpSpPr>
        <p:grpSpPr>
          <a:xfrm>
            <a:off x="414530" y="685800"/>
            <a:ext cx="3599165" cy="4609734"/>
            <a:chOff x="0" y="0"/>
            <a:chExt cx="1826243" cy="2339013"/>
          </a:xfrm>
        </p:grpSpPr>
        <p:sp>
          <p:nvSpPr>
            <p:cNvPr id="4" name="Freeform 4"/>
            <p:cNvSpPr/>
            <p:nvPr/>
          </p:nvSpPr>
          <p:spPr>
            <a:xfrm>
              <a:off x="0" y="0"/>
              <a:ext cx="1826243" cy="2339013"/>
            </a:xfrm>
            <a:custGeom>
              <a:avLst/>
              <a:gdLst/>
              <a:ahLst/>
              <a:cxnLst/>
              <a:rect l="l" t="t" r="r" b="b"/>
              <a:pathLst>
                <a:path w="1826243" h="2339013">
                  <a:moveTo>
                    <a:pt x="0" y="0"/>
                  </a:moveTo>
                  <a:lnTo>
                    <a:pt x="1826243" y="0"/>
                  </a:lnTo>
                  <a:lnTo>
                    <a:pt x="1826243" y="2339013"/>
                  </a:lnTo>
                  <a:lnTo>
                    <a:pt x="0" y="2339013"/>
                  </a:lnTo>
                  <a:close/>
                </a:path>
              </a:pathLst>
            </a:custGeom>
            <a:solidFill>
              <a:srgbClr val="AF231E">
                <a:alpha val="40000"/>
              </a:srgbClr>
            </a:solidFill>
          </p:spPr>
        </p:sp>
      </p:grpSp>
      <p:pic>
        <p:nvPicPr>
          <p:cNvPr id="5" name="Picture 5"/>
          <p:cNvPicPr>
            <a:picLocks noChangeAspect="1"/>
          </p:cNvPicPr>
          <p:nvPr/>
        </p:nvPicPr>
        <p:blipFill>
          <a:blip r:embed="rId2"/>
          <a:srcRect l="19215" r="3187"/>
          <a:stretch>
            <a:fillRect/>
          </a:stretch>
        </p:blipFill>
        <p:spPr>
          <a:xfrm>
            <a:off x="0" y="1"/>
            <a:ext cx="5341167" cy="6883191"/>
          </a:xfrm>
          <a:prstGeom prst="rect">
            <a:avLst/>
          </a:prstGeom>
        </p:spPr>
      </p:pic>
      <p:grpSp>
        <p:nvGrpSpPr>
          <p:cNvPr id="6" name="Group 6"/>
          <p:cNvGrpSpPr/>
          <p:nvPr/>
        </p:nvGrpSpPr>
        <p:grpSpPr>
          <a:xfrm>
            <a:off x="0" y="1205875"/>
            <a:ext cx="5423717" cy="4573345"/>
            <a:chOff x="-29580" y="0"/>
            <a:chExt cx="1943470" cy="1638758"/>
          </a:xfrm>
        </p:grpSpPr>
        <p:sp>
          <p:nvSpPr>
            <p:cNvPr id="7" name="Freeform 7"/>
            <p:cNvSpPr/>
            <p:nvPr/>
          </p:nvSpPr>
          <p:spPr>
            <a:xfrm>
              <a:off x="-29580" y="0"/>
              <a:ext cx="1943470" cy="1638758"/>
            </a:xfrm>
            <a:custGeom>
              <a:avLst/>
              <a:gdLst/>
              <a:ahLst/>
              <a:cxnLst/>
              <a:rect l="l" t="t" r="r" b="b"/>
              <a:pathLst>
                <a:path w="1913890" h="1638758">
                  <a:moveTo>
                    <a:pt x="0" y="0"/>
                  </a:moveTo>
                  <a:lnTo>
                    <a:pt x="1913890" y="0"/>
                  </a:lnTo>
                  <a:lnTo>
                    <a:pt x="1913890" y="1638758"/>
                  </a:lnTo>
                  <a:lnTo>
                    <a:pt x="0" y="1638758"/>
                  </a:lnTo>
                  <a:close/>
                </a:path>
              </a:pathLst>
            </a:custGeom>
            <a:solidFill>
              <a:srgbClr val="0B4773">
                <a:alpha val="68627"/>
              </a:srgbClr>
            </a:solidFill>
          </p:spPr>
        </p:sp>
      </p:grpSp>
      <p:grpSp>
        <p:nvGrpSpPr>
          <p:cNvPr id="10" name="Group 10"/>
          <p:cNvGrpSpPr/>
          <p:nvPr/>
        </p:nvGrpSpPr>
        <p:grpSpPr>
          <a:xfrm>
            <a:off x="4413853" y="3610241"/>
            <a:ext cx="7092347" cy="1567561"/>
            <a:chOff x="0" y="0"/>
            <a:chExt cx="3598710" cy="795392"/>
          </a:xfrm>
        </p:grpSpPr>
        <p:sp>
          <p:nvSpPr>
            <p:cNvPr id="11" name="Freeform 11"/>
            <p:cNvSpPr/>
            <p:nvPr/>
          </p:nvSpPr>
          <p:spPr>
            <a:xfrm>
              <a:off x="0" y="0"/>
              <a:ext cx="3598710" cy="795392"/>
            </a:xfrm>
            <a:custGeom>
              <a:avLst/>
              <a:gdLst/>
              <a:ahLst/>
              <a:cxnLst/>
              <a:rect l="l" t="t" r="r" b="b"/>
              <a:pathLst>
                <a:path w="3598710" h="795392">
                  <a:moveTo>
                    <a:pt x="3474250" y="795392"/>
                  </a:moveTo>
                  <a:lnTo>
                    <a:pt x="124460" y="795392"/>
                  </a:lnTo>
                  <a:cubicBezTo>
                    <a:pt x="55880" y="795392"/>
                    <a:pt x="0" y="739512"/>
                    <a:pt x="0" y="670932"/>
                  </a:cubicBezTo>
                  <a:lnTo>
                    <a:pt x="0" y="124460"/>
                  </a:lnTo>
                  <a:cubicBezTo>
                    <a:pt x="0" y="55880"/>
                    <a:pt x="55880" y="0"/>
                    <a:pt x="124460" y="0"/>
                  </a:cubicBezTo>
                  <a:lnTo>
                    <a:pt x="3474250" y="0"/>
                  </a:lnTo>
                  <a:cubicBezTo>
                    <a:pt x="3542829" y="0"/>
                    <a:pt x="3598710" y="55880"/>
                    <a:pt x="3598710" y="124460"/>
                  </a:cubicBezTo>
                  <a:lnTo>
                    <a:pt x="3598710" y="670932"/>
                  </a:lnTo>
                  <a:cubicBezTo>
                    <a:pt x="3598710" y="739512"/>
                    <a:pt x="3542829" y="795392"/>
                    <a:pt x="3474250" y="795392"/>
                  </a:cubicBezTo>
                  <a:close/>
                </a:path>
              </a:pathLst>
            </a:custGeom>
            <a:solidFill>
              <a:srgbClr val="FFFFFF"/>
            </a:solidFill>
          </p:spPr>
        </p:sp>
      </p:grpSp>
      <p:sp>
        <p:nvSpPr>
          <p:cNvPr id="12" name="TextBox 12"/>
          <p:cNvSpPr txBox="1"/>
          <p:nvPr/>
        </p:nvSpPr>
        <p:spPr>
          <a:xfrm>
            <a:off x="512460" y="1587678"/>
            <a:ext cx="3769765" cy="3770584"/>
          </a:xfrm>
          <a:prstGeom prst="rect">
            <a:avLst/>
          </a:prstGeom>
        </p:spPr>
        <p:txBody>
          <a:bodyPr wrap="square" lIns="0" tIns="0" rIns="0" bIns="0" rtlCol="0" anchor="t">
            <a:spAutoFit/>
          </a:bodyPr>
          <a:lstStyle/>
          <a:p>
            <a:pPr defTabSz="609630">
              <a:lnSpc>
                <a:spcPts val="3340"/>
              </a:lnSpc>
              <a:defRPr/>
            </a:pPr>
            <a:r>
              <a:rPr lang="sl-SI" sz="2569" b="1" spc="-25" dirty="0" err="1">
                <a:solidFill>
                  <a:srgbClr val="FFFFFF"/>
                </a:solidFill>
                <a:latin typeface="Tahoma" panose="020B0604030504040204" pitchFamily="34" charset="0"/>
                <a:ea typeface="Tahoma" panose="020B0604030504040204" pitchFamily="34" charset="0"/>
                <a:cs typeface="Tahoma" panose="020B0604030504040204" pitchFamily="34" charset="0"/>
              </a:rPr>
              <a:t>SID</a:t>
            </a:r>
            <a:r>
              <a:rPr lang="sl-SI" sz="2569" b="1" spc="-25" dirty="0">
                <a:solidFill>
                  <a:srgbClr val="FFFFFF"/>
                </a:solidFill>
                <a:latin typeface="Tahoma" panose="020B0604030504040204" pitchFamily="34" charset="0"/>
                <a:ea typeface="Tahoma" panose="020B0604030504040204" pitchFamily="34" charset="0"/>
                <a:cs typeface="Tahoma" panose="020B0604030504040204" pitchFamily="34" charset="0"/>
              </a:rPr>
              <a:t> banka ni </a:t>
            </a:r>
          </a:p>
          <a:p>
            <a:pPr defTabSz="609630">
              <a:lnSpc>
                <a:spcPts val="3340"/>
              </a:lnSpc>
              <a:defRPr/>
            </a:pPr>
            <a:r>
              <a:rPr lang="sl-SI" sz="2569" b="1" spc="-25" dirty="0">
                <a:solidFill>
                  <a:srgbClr val="FFFFFF"/>
                </a:solidFill>
                <a:latin typeface="Tahoma" panose="020B0604030504040204" pitchFamily="34" charset="0"/>
                <a:ea typeface="Tahoma" panose="020B0604030504040204" pitchFamily="34" charset="0"/>
                <a:cs typeface="Tahoma" panose="020B0604030504040204" pitchFamily="34" charset="0"/>
              </a:rPr>
              <a:t>običajna banka.</a:t>
            </a:r>
          </a:p>
          <a:p>
            <a:pPr defTabSz="609630">
              <a:lnSpc>
                <a:spcPts val="3340"/>
              </a:lnSpc>
              <a:spcBef>
                <a:spcPct val="0"/>
              </a:spcBef>
              <a:defRPr/>
            </a:pPr>
            <a:endParaRPr lang="sl-SI" sz="2569" spc="-25"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defTabSz="609630">
              <a:lnSpc>
                <a:spcPts val="3340"/>
              </a:lnSpc>
              <a:spcBef>
                <a:spcPct val="0"/>
              </a:spcBef>
              <a:defRPr/>
            </a:pPr>
            <a:r>
              <a:rPr lang="sl-SI" sz="2569" spc="-25" dirty="0">
                <a:solidFill>
                  <a:srgbClr val="FFFFFF"/>
                </a:solidFill>
                <a:latin typeface="Tahoma" panose="020B0604030504040204" pitchFamily="34" charset="0"/>
                <a:ea typeface="Tahoma" panose="020B0604030504040204" pitchFamily="34" charset="0"/>
                <a:cs typeface="Tahoma" panose="020B0604030504040204" pitchFamily="34" charset="0"/>
              </a:rPr>
              <a:t>Z bančnimi in zavarovalnimi storitvami spodbujamo konkurenčnost slovenskega gospodarstva in njegov trajnostni razvoj.</a:t>
            </a:r>
          </a:p>
        </p:txBody>
      </p:sp>
      <p:grpSp>
        <p:nvGrpSpPr>
          <p:cNvPr id="13" name="Group 13"/>
          <p:cNvGrpSpPr/>
          <p:nvPr/>
        </p:nvGrpSpPr>
        <p:grpSpPr>
          <a:xfrm>
            <a:off x="4413852" y="934283"/>
            <a:ext cx="7092347" cy="1567561"/>
            <a:chOff x="0" y="0"/>
            <a:chExt cx="3598710" cy="795392"/>
          </a:xfrm>
        </p:grpSpPr>
        <p:sp>
          <p:nvSpPr>
            <p:cNvPr id="14" name="Freeform 14"/>
            <p:cNvSpPr/>
            <p:nvPr/>
          </p:nvSpPr>
          <p:spPr>
            <a:xfrm>
              <a:off x="0" y="0"/>
              <a:ext cx="3598710" cy="795392"/>
            </a:xfrm>
            <a:custGeom>
              <a:avLst/>
              <a:gdLst/>
              <a:ahLst/>
              <a:cxnLst/>
              <a:rect l="l" t="t" r="r" b="b"/>
              <a:pathLst>
                <a:path w="3598710" h="795392">
                  <a:moveTo>
                    <a:pt x="3474250" y="795392"/>
                  </a:moveTo>
                  <a:lnTo>
                    <a:pt x="124460" y="795392"/>
                  </a:lnTo>
                  <a:cubicBezTo>
                    <a:pt x="55880" y="795392"/>
                    <a:pt x="0" y="739512"/>
                    <a:pt x="0" y="670932"/>
                  </a:cubicBezTo>
                  <a:lnTo>
                    <a:pt x="0" y="124460"/>
                  </a:lnTo>
                  <a:cubicBezTo>
                    <a:pt x="0" y="55880"/>
                    <a:pt x="55880" y="0"/>
                    <a:pt x="124460" y="0"/>
                  </a:cubicBezTo>
                  <a:lnTo>
                    <a:pt x="3474250" y="0"/>
                  </a:lnTo>
                  <a:cubicBezTo>
                    <a:pt x="3542829" y="0"/>
                    <a:pt x="3598710" y="55880"/>
                    <a:pt x="3598710" y="124460"/>
                  </a:cubicBezTo>
                  <a:lnTo>
                    <a:pt x="3598710" y="670932"/>
                  </a:lnTo>
                  <a:cubicBezTo>
                    <a:pt x="3598710" y="739512"/>
                    <a:pt x="3542829" y="795392"/>
                    <a:pt x="3474250" y="795392"/>
                  </a:cubicBezTo>
                  <a:close/>
                </a:path>
              </a:pathLst>
            </a:custGeom>
            <a:solidFill>
              <a:srgbClr val="FFFFFF"/>
            </a:solidFill>
          </p:spPr>
        </p:sp>
      </p:grpSp>
      <p:sp>
        <p:nvSpPr>
          <p:cNvPr id="15" name="TextBox 15"/>
          <p:cNvSpPr txBox="1"/>
          <p:nvPr/>
        </p:nvSpPr>
        <p:spPr>
          <a:xfrm>
            <a:off x="4917378" y="1403874"/>
            <a:ext cx="621309" cy="628377"/>
          </a:xfrm>
          <a:prstGeom prst="rect">
            <a:avLst/>
          </a:prstGeom>
        </p:spPr>
        <p:txBody>
          <a:bodyPr lIns="0" tIns="0" rIns="0" bIns="0" rtlCol="0" anchor="t">
            <a:spAutoFit/>
          </a:bodyPr>
          <a:lstStyle/>
          <a:p>
            <a:pPr defTabSz="609630">
              <a:lnSpc>
                <a:spcPts val="4854"/>
              </a:lnSpc>
              <a:spcBef>
                <a:spcPct val="0"/>
              </a:spcBef>
              <a:defRPr/>
            </a:pPr>
            <a:r>
              <a:rPr lang="en-US" sz="4400" b="1" spc="-37" dirty="0">
                <a:solidFill>
                  <a:srgbClr val="14110F">
                    <a:alpha val="29804"/>
                  </a:srgbClr>
                </a:solidFill>
                <a:latin typeface="Roboto"/>
              </a:rPr>
              <a:t>1</a:t>
            </a:r>
          </a:p>
        </p:txBody>
      </p:sp>
      <p:sp>
        <p:nvSpPr>
          <p:cNvPr id="16" name="TextBox 16"/>
          <p:cNvSpPr txBox="1"/>
          <p:nvPr/>
        </p:nvSpPr>
        <p:spPr>
          <a:xfrm>
            <a:off x="4800770" y="4145013"/>
            <a:ext cx="621309" cy="628377"/>
          </a:xfrm>
          <a:prstGeom prst="rect">
            <a:avLst/>
          </a:prstGeom>
        </p:spPr>
        <p:txBody>
          <a:bodyPr lIns="0" tIns="0" rIns="0" bIns="0" rtlCol="0" anchor="t">
            <a:spAutoFit/>
          </a:bodyPr>
          <a:lstStyle/>
          <a:p>
            <a:pPr defTabSz="609630">
              <a:lnSpc>
                <a:spcPts val="4854"/>
              </a:lnSpc>
              <a:spcBef>
                <a:spcPct val="0"/>
              </a:spcBef>
              <a:defRPr/>
            </a:pPr>
            <a:r>
              <a:rPr lang="en-US" sz="4400" b="1" spc="-37" dirty="0">
                <a:solidFill>
                  <a:srgbClr val="14110F">
                    <a:alpha val="29804"/>
                  </a:srgbClr>
                </a:solidFill>
                <a:latin typeface="Roboto"/>
              </a:rPr>
              <a:t>2</a:t>
            </a:r>
          </a:p>
        </p:txBody>
      </p:sp>
      <p:sp>
        <p:nvSpPr>
          <p:cNvPr id="17" name="TextBox 17"/>
          <p:cNvSpPr txBox="1"/>
          <p:nvPr/>
        </p:nvSpPr>
        <p:spPr>
          <a:xfrm>
            <a:off x="5408717" y="4011450"/>
            <a:ext cx="5898305" cy="895502"/>
          </a:xfrm>
          <a:prstGeom prst="rect">
            <a:avLst/>
          </a:prstGeom>
        </p:spPr>
        <p:txBody>
          <a:bodyPr wrap="square" lIns="0" tIns="0" rIns="0" bIns="0" rtlCol="0" anchor="t">
            <a:spAutoFit/>
          </a:bodyPr>
          <a:lstStyle/>
          <a:p>
            <a:pPr defTabSz="609630">
              <a:lnSpc>
                <a:spcPts val="2427"/>
              </a:lnSpc>
              <a:defRPr/>
            </a:pPr>
            <a:r>
              <a:rPr lang="sl-SI" sz="1866" spc="37" dirty="0">
                <a:solidFill>
                  <a:srgbClr val="14110F"/>
                </a:solidFill>
                <a:latin typeface="Tahoma" panose="020B0604030504040204" pitchFamily="34" charset="0"/>
                <a:ea typeface="Tahoma" panose="020B0604030504040204" pitchFamily="34" charset="0"/>
                <a:cs typeface="Tahoma" panose="020B0604030504040204" pitchFamily="34" charset="0"/>
              </a:rPr>
              <a:t>V 100 % lasti Republike Slovenije, ki s prevzemanjem posameznih tveganj in jamstev zagotavlja pogoje za izvajanje njenih poslanstev</a:t>
            </a:r>
          </a:p>
        </p:txBody>
      </p:sp>
      <p:sp>
        <p:nvSpPr>
          <p:cNvPr id="20" name="TextBox 20"/>
          <p:cNvSpPr txBox="1"/>
          <p:nvPr/>
        </p:nvSpPr>
        <p:spPr>
          <a:xfrm>
            <a:off x="5408717" y="1383497"/>
            <a:ext cx="5898305" cy="587790"/>
          </a:xfrm>
          <a:prstGeom prst="rect">
            <a:avLst/>
          </a:prstGeom>
        </p:spPr>
        <p:txBody>
          <a:bodyPr lIns="0" tIns="0" rIns="0" bIns="0" rtlCol="0" anchor="t">
            <a:spAutoFit/>
          </a:bodyPr>
          <a:lstStyle/>
          <a:p>
            <a:pPr defTabSz="609630">
              <a:lnSpc>
                <a:spcPts val="2427"/>
              </a:lnSpc>
              <a:defRPr/>
            </a:pPr>
            <a:r>
              <a:rPr lang="sl-SI" sz="1867" spc="15" dirty="0">
                <a:solidFill>
                  <a:srgbClr val="14110F"/>
                </a:solidFill>
                <a:latin typeface="Tahoma" panose="020B0604030504040204" pitchFamily="34" charset="0"/>
                <a:ea typeface="Tahoma" panose="020B0604030504040204" pitchFamily="34" charset="0"/>
                <a:cs typeface="Tahoma" panose="020B0604030504040204" pitchFamily="34" charset="0"/>
              </a:rPr>
              <a:t>Slovenska, spodbujevalna, izvozna in razvojna banka ter nacionalna izvozno kreditna agencija (</a:t>
            </a:r>
            <a:r>
              <a:rPr lang="sl-SI" sz="1867" spc="15" dirty="0" err="1">
                <a:solidFill>
                  <a:srgbClr val="14110F"/>
                </a:solidFill>
                <a:latin typeface="Tahoma" panose="020B0604030504040204" pitchFamily="34" charset="0"/>
                <a:ea typeface="Tahoma" panose="020B0604030504040204" pitchFamily="34" charset="0"/>
                <a:cs typeface="Tahoma" panose="020B0604030504040204" pitchFamily="34" charset="0"/>
              </a:rPr>
              <a:t>IKA</a:t>
            </a:r>
            <a:r>
              <a:rPr lang="sl-SI" sz="1867" spc="15" dirty="0">
                <a:solidFill>
                  <a:srgbClr val="14110F"/>
                </a:solidFill>
                <a:latin typeface="Tahoma" panose="020B0604030504040204" pitchFamily="34" charset="0"/>
                <a:ea typeface="Tahoma" panose="020B0604030504040204" pitchFamily="34" charset="0"/>
                <a:cs typeface="Tahoma" panose="020B0604030504040204" pitchFamily="34" charset="0"/>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light&#10;&#10;Description automatically generated">
            <a:extLst>
              <a:ext uri="{FF2B5EF4-FFF2-40B4-BE49-F238E27FC236}">
                <a16:creationId xmlns:a16="http://schemas.microsoft.com/office/drawing/2014/main" id="{381758F2-965A-4E53-B3D4-87102054E611}"/>
              </a:ext>
            </a:extLst>
          </p:cNvPr>
          <p:cNvPicPr>
            <a:picLocks noChangeAspect="1"/>
          </p:cNvPicPr>
          <p:nvPr/>
        </p:nvPicPr>
        <p:blipFill rotWithShape="1">
          <a:blip r:embed="rId3">
            <a:extLst>
              <a:ext uri="{28A0092B-C50C-407E-A947-70E740481C1C}">
                <a14:useLocalDpi xmlns:a14="http://schemas.microsoft.com/office/drawing/2010/main" val="0"/>
              </a:ext>
            </a:extLst>
          </a:blip>
          <a:srcRect l="20000" r="5763"/>
          <a:stretch/>
        </p:blipFill>
        <p:spPr>
          <a:xfrm>
            <a:off x="-19005" y="0"/>
            <a:ext cx="9060753" cy="6858000"/>
          </a:xfrm>
          <a:prstGeom prst="rect">
            <a:avLst/>
          </a:prstGeom>
        </p:spPr>
      </p:pic>
      <p:sp>
        <p:nvSpPr>
          <p:cNvPr id="58" name="Freeform 3">
            <a:extLst>
              <a:ext uri="{FF2B5EF4-FFF2-40B4-BE49-F238E27FC236}">
                <a16:creationId xmlns:a16="http://schemas.microsoft.com/office/drawing/2014/main" id="{E55E3F42-E121-481D-B041-7635C105B08A}"/>
              </a:ext>
            </a:extLst>
          </p:cNvPr>
          <p:cNvSpPr/>
          <p:nvPr/>
        </p:nvSpPr>
        <p:spPr>
          <a:xfrm>
            <a:off x="9050952" y="0"/>
            <a:ext cx="3147477" cy="6858000"/>
          </a:xfrm>
          <a:custGeom>
            <a:avLst/>
            <a:gdLst/>
            <a:ahLst/>
            <a:cxnLst/>
            <a:rect l="l" t="t" r="r" b="b"/>
            <a:pathLst>
              <a:path w="1732090" h="3529371">
                <a:moveTo>
                  <a:pt x="0" y="0"/>
                </a:moveTo>
                <a:lnTo>
                  <a:pt x="1732090" y="0"/>
                </a:lnTo>
                <a:lnTo>
                  <a:pt x="1732090" y="3529371"/>
                </a:lnTo>
                <a:lnTo>
                  <a:pt x="0" y="3529371"/>
                </a:lnTo>
                <a:close/>
              </a:path>
            </a:pathLst>
          </a:custGeom>
          <a:solidFill>
            <a:srgbClr val="00467D"/>
          </a:solidFill>
        </p:spPr>
      </p:sp>
      <p:grpSp>
        <p:nvGrpSpPr>
          <p:cNvPr id="5" name="Group 5"/>
          <p:cNvGrpSpPr/>
          <p:nvPr/>
        </p:nvGrpSpPr>
        <p:grpSpPr>
          <a:xfrm>
            <a:off x="9032545" y="328674"/>
            <a:ext cx="3141048" cy="5557835"/>
            <a:chOff x="-205204" y="9638"/>
            <a:chExt cx="5900988" cy="8783230"/>
          </a:xfrm>
        </p:grpSpPr>
        <p:sp>
          <p:nvSpPr>
            <p:cNvPr id="6" name="TextBox 6"/>
            <p:cNvSpPr txBox="1"/>
            <p:nvPr/>
          </p:nvSpPr>
          <p:spPr>
            <a:xfrm>
              <a:off x="359381" y="2177972"/>
              <a:ext cx="4771818" cy="6614896"/>
            </a:xfrm>
            <a:prstGeom prst="rect">
              <a:avLst/>
            </a:prstGeom>
          </p:spPr>
          <p:txBody>
            <a:bodyPr wrap="square" lIns="0" tIns="0" rIns="0" bIns="0" rtlCol="0" anchor="t">
              <a:spAutoFit/>
            </a:bodyPr>
            <a:lstStyle/>
            <a:p>
              <a:pPr algn="ctr" defTabSz="609630">
                <a:defRPr/>
              </a:pPr>
              <a:r>
                <a:rPr lang="sl-SI" sz="1600" dirty="0">
                  <a:solidFill>
                    <a:prstClr val="white"/>
                  </a:solidFill>
                  <a:latin typeface="tahoma"/>
                </a:rPr>
                <a:t>Postopno prehajanje iz interventnega in </a:t>
              </a:r>
              <a:r>
                <a:rPr lang="sl-SI" sz="1600" dirty="0" err="1">
                  <a:solidFill>
                    <a:prstClr val="white"/>
                  </a:solidFill>
                  <a:latin typeface="tahoma"/>
                </a:rPr>
                <a:t>proticikličnega</a:t>
              </a:r>
              <a:r>
                <a:rPr lang="sl-SI" sz="1600" dirty="0">
                  <a:solidFill>
                    <a:prstClr val="white"/>
                  </a:solidFill>
                  <a:latin typeface="tahoma"/>
                </a:rPr>
                <a:t> nazaj v  razvojno delovanje.</a:t>
              </a:r>
            </a:p>
            <a:p>
              <a:pPr defTabSz="609630">
                <a:defRPr/>
              </a:pPr>
              <a:endParaRPr lang="sl-SI" sz="1600" dirty="0">
                <a:solidFill>
                  <a:prstClr val="white"/>
                </a:solidFill>
                <a:latin typeface="tahoma"/>
              </a:endParaRPr>
            </a:p>
            <a:p>
              <a:pPr algn="ctr" defTabSz="609630">
                <a:defRPr/>
              </a:pPr>
              <a:r>
                <a:rPr lang="sl-SI" sz="1600" dirty="0">
                  <a:solidFill>
                    <a:prstClr val="white"/>
                  </a:solidFill>
                  <a:latin typeface="tahoma"/>
                </a:rPr>
                <a:t>Nudenje državne pomoči v okviru finančnih instrumentov po začasnem okvirju EK za blažitev posledic COVID-19.</a:t>
              </a:r>
            </a:p>
            <a:p>
              <a:pPr algn="ctr" defTabSz="609630">
                <a:defRPr/>
              </a:pPr>
              <a:endParaRPr lang="sl-SI" sz="1600" dirty="0">
                <a:solidFill>
                  <a:prstClr val="white"/>
                </a:solidFill>
                <a:latin typeface="tahoma"/>
              </a:endParaRPr>
            </a:p>
            <a:p>
              <a:pPr algn="ctr" defTabSz="609630">
                <a:defRPr/>
              </a:pPr>
              <a:r>
                <a:rPr lang="sl-SI" sz="1600" dirty="0">
                  <a:solidFill>
                    <a:prstClr val="white"/>
                  </a:solidFill>
                  <a:latin typeface="Tahoma" panose="020B0604030504040204" pitchFamily="34" charset="0"/>
                  <a:ea typeface="Tahoma" panose="020B0604030504040204" pitchFamily="34" charset="0"/>
                  <a:cs typeface="Tahoma" panose="020B0604030504040204" pitchFamily="34" charset="0"/>
                </a:rPr>
                <a:t>Vgrajevanje </a:t>
              </a:r>
              <a:r>
                <a:rPr lang="sl-SI" sz="1600" b="1" dirty="0">
                  <a:solidFill>
                    <a:prstClr val="white"/>
                  </a:solidFill>
                  <a:latin typeface="Tahoma" panose="020B0604030504040204" pitchFamily="34" charset="0"/>
                  <a:ea typeface="Tahoma" panose="020B0604030504040204" pitchFamily="34" charset="0"/>
                  <a:cs typeface="Tahoma" panose="020B0604030504040204" pitchFamily="34" charset="0"/>
                </a:rPr>
                <a:t>ESG dejavnikov  </a:t>
              </a:r>
              <a:r>
                <a:rPr lang="sl-SI" sz="1600" dirty="0">
                  <a:solidFill>
                    <a:prstClr val="white"/>
                  </a:solidFill>
                  <a:latin typeface="Tahoma" panose="020B0604030504040204" pitchFamily="34" charset="0"/>
                  <a:ea typeface="Tahoma" panose="020B0604030504040204" pitchFamily="34" charset="0"/>
                  <a:cs typeface="Tahoma" panose="020B0604030504040204" pitchFamily="34" charset="0"/>
                </a:rPr>
                <a:t>(okoljskih, družbenih in korporativnih) v postopke financiranja in priprava podjetij na trajnostni prehod.</a:t>
              </a:r>
            </a:p>
          </p:txBody>
        </p:sp>
        <p:sp>
          <p:nvSpPr>
            <p:cNvPr id="7" name="TextBox 7"/>
            <p:cNvSpPr txBox="1"/>
            <p:nvPr/>
          </p:nvSpPr>
          <p:spPr>
            <a:xfrm>
              <a:off x="-205204" y="9638"/>
              <a:ext cx="5900988" cy="1297039"/>
            </a:xfrm>
            <a:prstGeom prst="rect">
              <a:avLst/>
            </a:prstGeom>
          </p:spPr>
          <p:txBody>
            <a:bodyPr wrap="square" lIns="0" tIns="0" rIns="0" bIns="0" rtlCol="0" anchor="t">
              <a:spAutoFit/>
            </a:bodyPr>
            <a:lstStyle/>
            <a:p>
              <a:pPr algn="ctr" defTabSz="609630">
                <a:lnSpc>
                  <a:spcPts val="3206"/>
                </a:lnSpc>
                <a:spcBef>
                  <a:spcPct val="0"/>
                </a:spcBef>
              </a:pPr>
              <a:r>
                <a:rPr lang="sl-SI" sz="2933" b="1" spc="-73" dirty="0">
                  <a:solidFill>
                    <a:srgbClr val="FFFFFF"/>
                  </a:solidFill>
                  <a:latin typeface="Tahoma" panose="020B0604030504040204" pitchFamily="34" charset="0"/>
                  <a:ea typeface="Tahoma" panose="020B0604030504040204" pitchFamily="34" charset="0"/>
                  <a:cs typeface="Tahoma" panose="020B0604030504040204" pitchFamily="34" charset="0"/>
                </a:rPr>
                <a:t>SID banka </a:t>
              </a:r>
            </a:p>
            <a:p>
              <a:pPr algn="ctr" defTabSz="609630">
                <a:lnSpc>
                  <a:spcPts val="3206"/>
                </a:lnSpc>
                <a:spcBef>
                  <a:spcPct val="0"/>
                </a:spcBef>
              </a:pPr>
              <a:r>
                <a:rPr lang="sl-SI" sz="2933" b="1" spc="-73" dirty="0">
                  <a:solidFill>
                    <a:srgbClr val="FFFFFF"/>
                  </a:solidFill>
                  <a:latin typeface="Tahoma" panose="020B0604030504040204" pitchFamily="34" charset="0"/>
                  <a:ea typeface="Tahoma" panose="020B0604030504040204" pitchFamily="34" charset="0"/>
                  <a:cs typeface="Tahoma" panose="020B0604030504040204" pitchFamily="34" charset="0"/>
                </a:rPr>
                <a:t>v letu 2021</a:t>
              </a:r>
              <a:endParaRPr lang="en-US" sz="2933" b="1" spc="-73"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grpSp>
      <p:sp>
        <p:nvSpPr>
          <p:cNvPr id="50" name="Rectangle 49">
            <a:extLst>
              <a:ext uri="{FF2B5EF4-FFF2-40B4-BE49-F238E27FC236}">
                <a16:creationId xmlns:a16="http://schemas.microsoft.com/office/drawing/2014/main" id="{12C6F2C4-D1C1-4EB8-9B43-6129E79A4602}"/>
              </a:ext>
            </a:extLst>
          </p:cNvPr>
          <p:cNvSpPr/>
          <p:nvPr/>
        </p:nvSpPr>
        <p:spPr>
          <a:xfrm>
            <a:off x="318931" y="1392912"/>
            <a:ext cx="2641600" cy="830997"/>
          </a:xfrm>
          <a:prstGeom prst="rect">
            <a:avLst/>
          </a:prstGeom>
          <a:solidFill>
            <a:schemeClr val="bg1"/>
          </a:solidFill>
          <a:ln w="38100">
            <a:solidFill>
              <a:srgbClr val="00467D"/>
            </a:solidFill>
          </a:ln>
        </p:spPr>
        <p:txBody>
          <a:bodyPr wrap="square">
            <a:spAutoFit/>
          </a:bodyPr>
          <a:lstStyle/>
          <a:p>
            <a:pPr algn="ctr" defTabSz="609630" fontAlgn="base">
              <a:spcBef>
                <a:spcPct val="0"/>
              </a:spcBef>
              <a:spcAft>
                <a:spcPct val="0"/>
              </a:spcAft>
              <a:defRPr/>
            </a:pPr>
            <a:r>
              <a:rPr lang="sl-SI" sz="2133" dirty="0">
                <a:solidFill>
                  <a:srgbClr val="262626">
                    <a:lumMod val="75000"/>
                    <a:lumOff val="25000"/>
                  </a:srgbClr>
                </a:solidFill>
                <a:latin typeface="tahoma"/>
                <a:cs typeface="Arial" pitchFamily="34" charset="0"/>
              </a:rPr>
              <a:t>Kreditni portfelj </a:t>
            </a:r>
          </a:p>
          <a:p>
            <a:pPr algn="ctr" defTabSz="609630" fontAlgn="base">
              <a:spcBef>
                <a:spcPct val="0"/>
              </a:spcBef>
              <a:spcAft>
                <a:spcPct val="0"/>
              </a:spcAft>
              <a:defRPr/>
            </a:pPr>
            <a:r>
              <a:rPr lang="sl-SI" sz="2400" b="1" dirty="0">
                <a:solidFill>
                  <a:srgbClr val="1F497D"/>
                </a:solidFill>
                <a:latin typeface="Tahoma" panose="020B0604030504040204" pitchFamily="34" charset="0"/>
                <a:ea typeface="Tahoma" panose="020B0604030504040204" pitchFamily="34" charset="0"/>
                <a:cs typeface="Tahoma" panose="020B0604030504040204" pitchFamily="34" charset="0"/>
              </a:rPr>
              <a:t>1,7 </a:t>
            </a:r>
            <a:r>
              <a:rPr lang="sl-SI" sz="2667" b="1" dirty="0">
                <a:solidFill>
                  <a:srgbClr val="1F497D"/>
                </a:solidFill>
                <a:latin typeface="Tahoma" panose="020B0604030504040204" pitchFamily="34" charset="0"/>
                <a:ea typeface="Tahoma" panose="020B0604030504040204" pitchFamily="34" charset="0"/>
                <a:cs typeface="Tahoma" panose="020B0604030504040204" pitchFamily="34" charset="0"/>
              </a:rPr>
              <a:t>mrd</a:t>
            </a:r>
            <a:r>
              <a:rPr lang="sl-SI" sz="2400" b="1" dirty="0">
                <a:solidFill>
                  <a:srgbClr val="1F497D"/>
                </a:solidFill>
                <a:latin typeface="Tahoma" panose="020B0604030504040204" pitchFamily="34" charset="0"/>
                <a:ea typeface="Tahoma" panose="020B0604030504040204" pitchFamily="34" charset="0"/>
                <a:cs typeface="Tahoma" panose="020B0604030504040204" pitchFamily="34" charset="0"/>
              </a:rPr>
              <a:t> €</a:t>
            </a:r>
            <a:endParaRPr lang="sl-SI" sz="1867" dirty="0">
              <a:solidFill>
                <a:srgbClr val="262626">
                  <a:lumMod val="75000"/>
                  <a:lumOff val="25000"/>
                </a:srgbClr>
              </a:solidFill>
              <a:latin typeface="tahoma"/>
              <a:cs typeface="Arial" pitchFamily="34" charset="0"/>
            </a:endParaRPr>
          </a:p>
        </p:txBody>
      </p:sp>
      <p:sp>
        <p:nvSpPr>
          <p:cNvPr id="52" name="TextBox 51">
            <a:extLst>
              <a:ext uri="{FF2B5EF4-FFF2-40B4-BE49-F238E27FC236}">
                <a16:creationId xmlns:a16="http://schemas.microsoft.com/office/drawing/2014/main" id="{D7CDEFFB-B5BF-4032-A07B-20D16F4F2B18}"/>
              </a:ext>
            </a:extLst>
          </p:cNvPr>
          <p:cNvSpPr txBox="1"/>
          <p:nvPr/>
        </p:nvSpPr>
        <p:spPr>
          <a:xfrm>
            <a:off x="159884" y="3460009"/>
            <a:ext cx="3189975" cy="1118127"/>
          </a:xfrm>
          <a:prstGeom prst="rect">
            <a:avLst/>
          </a:prstGeom>
          <a:solidFill>
            <a:schemeClr val="bg1"/>
          </a:solidFill>
          <a:ln w="38100">
            <a:solidFill>
              <a:srgbClr val="00467D"/>
            </a:solidFill>
          </a:ln>
        </p:spPr>
        <p:txBody>
          <a:bodyPr wrap="square">
            <a:spAutoFit/>
          </a:bodyPr>
          <a:lstStyle/>
          <a:p>
            <a:pPr algn="ctr" defTabSz="609630" fontAlgn="base">
              <a:spcBef>
                <a:spcPct val="0"/>
              </a:spcBef>
              <a:spcAft>
                <a:spcPct val="0"/>
              </a:spcAft>
              <a:defRPr/>
            </a:pPr>
            <a:r>
              <a:rPr lang="sl-SI" sz="2400" b="1" dirty="0">
                <a:solidFill>
                  <a:srgbClr val="00467D"/>
                </a:solidFill>
                <a:latin typeface="tahoma"/>
                <a:cs typeface="Arial" pitchFamily="34" charset="0"/>
              </a:rPr>
              <a:t>498 mio € </a:t>
            </a:r>
          </a:p>
          <a:p>
            <a:pPr algn="ctr" defTabSz="609630" fontAlgn="base">
              <a:spcBef>
                <a:spcPct val="0"/>
              </a:spcBef>
              <a:spcAft>
                <a:spcPct val="0"/>
              </a:spcAft>
              <a:defRPr/>
            </a:pPr>
            <a:r>
              <a:rPr lang="sl-SI" sz="2133" dirty="0">
                <a:solidFill>
                  <a:srgbClr val="262626">
                    <a:lumMod val="75000"/>
                    <a:lumOff val="25000"/>
                  </a:srgbClr>
                </a:solidFill>
                <a:latin typeface="tahoma"/>
                <a:cs typeface="Arial" pitchFamily="34" charset="0"/>
              </a:rPr>
              <a:t>sklenjenih kreditnih pogodb</a:t>
            </a:r>
          </a:p>
        </p:txBody>
      </p:sp>
      <p:sp>
        <p:nvSpPr>
          <p:cNvPr id="55" name="Rectangle 54">
            <a:extLst>
              <a:ext uri="{FF2B5EF4-FFF2-40B4-BE49-F238E27FC236}">
                <a16:creationId xmlns:a16="http://schemas.microsoft.com/office/drawing/2014/main" id="{8EBAEA8C-D256-4F5B-BC47-625FBAC95E84}"/>
              </a:ext>
            </a:extLst>
          </p:cNvPr>
          <p:cNvSpPr/>
          <p:nvPr/>
        </p:nvSpPr>
        <p:spPr>
          <a:xfrm>
            <a:off x="5182242" y="818268"/>
            <a:ext cx="3384825" cy="1405641"/>
          </a:xfrm>
          <a:prstGeom prst="rect">
            <a:avLst/>
          </a:prstGeom>
          <a:solidFill>
            <a:schemeClr val="bg1"/>
          </a:solidFill>
          <a:ln w="38100">
            <a:solidFill>
              <a:srgbClr val="00467D"/>
            </a:solidFill>
          </a:ln>
        </p:spPr>
        <p:txBody>
          <a:bodyPr wrap="square">
            <a:spAutoFit/>
          </a:bodyPr>
          <a:lstStyle/>
          <a:p>
            <a:pPr algn="ctr" defTabSz="609630" fontAlgn="base">
              <a:spcBef>
                <a:spcPct val="0"/>
              </a:spcBef>
              <a:spcAft>
                <a:spcPct val="0"/>
              </a:spcAft>
              <a:defRPr/>
            </a:pPr>
            <a:r>
              <a:rPr lang="sl-SI" sz="2400" dirty="0">
                <a:solidFill>
                  <a:srgbClr val="262626">
                    <a:lumMod val="75000"/>
                    <a:lumOff val="25000"/>
                  </a:srgbClr>
                </a:solidFill>
                <a:latin typeface="tahoma"/>
                <a:cs typeface="Arial" pitchFamily="34" charset="0"/>
              </a:rPr>
              <a:t>Zavarovalni portfelj </a:t>
            </a:r>
          </a:p>
          <a:p>
            <a:pPr algn="ctr" defTabSz="609630" fontAlgn="base">
              <a:spcBef>
                <a:spcPct val="0"/>
              </a:spcBef>
              <a:spcAft>
                <a:spcPct val="0"/>
              </a:spcAft>
              <a:defRPr/>
            </a:pPr>
            <a:r>
              <a:rPr lang="sl-SI" sz="2400" b="1" dirty="0">
                <a:solidFill>
                  <a:srgbClr val="1F497D"/>
                </a:solidFill>
                <a:latin typeface="Tahoma" panose="020B0604030504040204" pitchFamily="34" charset="0"/>
                <a:ea typeface="Tahoma" panose="020B0604030504040204" pitchFamily="34" charset="0"/>
                <a:cs typeface="Tahoma" panose="020B0604030504040204" pitchFamily="34" charset="0"/>
              </a:rPr>
              <a:t>2,8 mrd €</a:t>
            </a:r>
          </a:p>
          <a:p>
            <a:pPr algn="ctr" defTabSz="609630" fontAlgn="base">
              <a:spcBef>
                <a:spcPct val="0"/>
              </a:spcBef>
              <a:spcAft>
                <a:spcPct val="0"/>
              </a:spcAft>
              <a:defRPr/>
            </a:pPr>
            <a:r>
              <a:rPr lang="sl-SI" sz="1867" dirty="0">
                <a:solidFill>
                  <a:srgbClr val="262626">
                    <a:lumMod val="75000"/>
                    <a:lumOff val="25000"/>
                  </a:srgbClr>
                </a:solidFill>
                <a:latin typeface="tahoma"/>
                <a:cs typeface="Arial" pitchFamily="34" charset="0"/>
              </a:rPr>
              <a:t>zavarovalnih in </a:t>
            </a:r>
          </a:p>
          <a:p>
            <a:pPr algn="ctr" defTabSz="609630" fontAlgn="base">
              <a:spcBef>
                <a:spcPct val="0"/>
              </a:spcBef>
              <a:spcAft>
                <a:spcPct val="0"/>
              </a:spcAft>
              <a:defRPr/>
            </a:pPr>
            <a:r>
              <a:rPr lang="sl-SI" sz="1867" dirty="0">
                <a:solidFill>
                  <a:srgbClr val="262626">
                    <a:lumMod val="75000"/>
                    <a:lumOff val="25000"/>
                  </a:srgbClr>
                </a:solidFill>
                <a:latin typeface="tahoma"/>
                <a:cs typeface="Arial" pitchFamily="34" charset="0"/>
              </a:rPr>
              <a:t>pozavarovalnih poslov</a:t>
            </a:r>
          </a:p>
        </p:txBody>
      </p:sp>
      <p:sp>
        <p:nvSpPr>
          <p:cNvPr id="13" name="Rectangle 12">
            <a:extLst>
              <a:ext uri="{FF2B5EF4-FFF2-40B4-BE49-F238E27FC236}">
                <a16:creationId xmlns:a16="http://schemas.microsoft.com/office/drawing/2014/main" id="{539D6BC2-787D-40D0-A95E-299BFC58C9D2}"/>
              </a:ext>
            </a:extLst>
          </p:cNvPr>
          <p:cNvSpPr/>
          <p:nvPr/>
        </p:nvSpPr>
        <p:spPr>
          <a:xfrm>
            <a:off x="5182242" y="3624124"/>
            <a:ext cx="2641600" cy="789896"/>
          </a:xfrm>
          <a:prstGeom prst="rect">
            <a:avLst/>
          </a:prstGeom>
          <a:solidFill>
            <a:schemeClr val="bg1"/>
          </a:solidFill>
          <a:ln w="38100">
            <a:solidFill>
              <a:srgbClr val="00467D"/>
            </a:solidFill>
          </a:ln>
        </p:spPr>
        <p:txBody>
          <a:bodyPr wrap="square">
            <a:spAutoFit/>
          </a:bodyPr>
          <a:lstStyle/>
          <a:p>
            <a:pPr algn="ctr" defTabSz="609630" fontAlgn="base">
              <a:spcBef>
                <a:spcPct val="0"/>
              </a:spcBef>
              <a:spcAft>
                <a:spcPct val="0"/>
              </a:spcAft>
              <a:defRPr/>
            </a:pPr>
            <a:r>
              <a:rPr lang="sl-SI" sz="2133" dirty="0">
                <a:solidFill>
                  <a:srgbClr val="262626">
                    <a:lumMod val="75000"/>
                    <a:lumOff val="25000"/>
                  </a:srgbClr>
                </a:solidFill>
                <a:latin typeface="tahoma"/>
                <a:cs typeface="Arial" pitchFamily="34" charset="0"/>
              </a:rPr>
              <a:t>Prisotni v več kot</a:t>
            </a:r>
          </a:p>
          <a:p>
            <a:pPr algn="ctr" defTabSz="609630" fontAlgn="base">
              <a:spcBef>
                <a:spcPct val="0"/>
              </a:spcBef>
              <a:spcAft>
                <a:spcPct val="0"/>
              </a:spcAft>
              <a:defRPr/>
            </a:pPr>
            <a:r>
              <a:rPr lang="sl-SI" sz="2400" b="1" dirty="0">
                <a:solidFill>
                  <a:srgbClr val="1F497D"/>
                </a:solidFill>
                <a:latin typeface="Tahoma" panose="020B0604030504040204" pitchFamily="34" charset="0"/>
                <a:ea typeface="Tahoma" panose="020B0604030504040204" pitchFamily="34" charset="0"/>
                <a:cs typeface="Tahoma" panose="020B0604030504040204" pitchFamily="34" charset="0"/>
              </a:rPr>
              <a:t>100 državah</a:t>
            </a:r>
            <a:endParaRPr lang="sl-SI" sz="1867" dirty="0">
              <a:solidFill>
                <a:srgbClr val="262626">
                  <a:lumMod val="75000"/>
                  <a:lumOff val="25000"/>
                </a:srgbClr>
              </a:solidFill>
              <a:latin typeface="tahoma"/>
              <a:cs typeface="Arial" pitchFamily="34" charset="0"/>
            </a:endParaRPr>
          </a:p>
        </p:txBody>
      </p:sp>
    </p:spTree>
    <p:extLst>
      <p:ext uri="{BB962C8B-B14F-4D97-AF65-F5344CB8AC3E}">
        <p14:creationId xmlns:p14="http://schemas.microsoft.com/office/powerpoint/2010/main" val="336687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365" y="3965044"/>
            <a:ext cx="12195189" cy="5486"/>
          </a:xfrm>
          <a:prstGeom prst="line">
            <a:avLst/>
          </a:prstGeom>
          <a:ln w="9525" cap="rnd">
            <a:solidFill>
              <a:srgbClr val="000000">
                <a:alpha val="29804"/>
              </a:srgbClr>
            </a:solidFill>
            <a:prstDash val="solid"/>
            <a:headEnd type="none" w="sm" len="sm"/>
            <a:tailEnd type="none" w="sm" len="sm"/>
          </a:ln>
        </p:spPr>
      </p:sp>
      <p:sp>
        <p:nvSpPr>
          <p:cNvPr id="3" name="AutoShape 3"/>
          <p:cNvSpPr/>
          <p:nvPr/>
        </p:nvSpPr>
        <p:spPr>
          <a:xfrm rot="5399999">
            <a:off x="1136748" y="3390899"/>
            <a:ext cx="6781800" cy="2"/>
          </a:xfrm>
          <a:prstGeom prst="line">
            <a:avLst/>
          </a:prstGeom>
          <a:ln w="9525" cap="rnd">
            <a:solidFill>
              <a:srgbClr val="000000">
                <a:alpha val="29804"/>
              </a:srgbClr>
            </a:solidFill>
            <a:prstDash val="solid"/>
            <a:headEnd type="none" w="sm" len="sm"/>
            <a:tailEnd type="none" w="sm" len="sm"/>
          </a:ln>
        </p:spPr>
      </p:sp>
      <p:sp>
        <p:nvSpPr>
          <p:cNvPr id="4" name="AutoShape 4"/>
          <p:cNvSpPr/>
          <p:nvPr/>
        </p:nvSpPr>
        <p:spPr>
          <a:xfrm rot="5399999">
            <a:off x="4747970" y="3390898"/>
            <a:ext cx="6781801" cy="5"/>
          </a:xfrm>
          <a:prstGeom prst="line">
            <a:avLst/>
          </a:prstGeom>
          <a:ln w="9525" cap="rnd">
            <a:solidFill>
              <a:srgbClr val="000000">
                <a:alpha val="29804"/>
              </a:srgbClr>
            </a:solidFill>
            <a:prstDash val="solid"/>
            <a:headEnd type="none" w="sm" len="sm"/>
            <a:tailEnd type="none" w="sm" len="sm"/>
          </a:ln>
        </p:spPr>
      </p:sp>
      <p:sp>
        <p:nvSpPr>
          <p:cNvPr id="7" name="AutoShape 7"/>
          <p:cNvSpPr/>
          <p:nvPr/>
        </p:nvSpPr>
        <p:spPr>
          <a:xfrm>
            <a:off x="0" y="0"/>
            <a:ext cx="12192000" cy="1066800"/>
          </a:xfrm>
          <a:prstGeom prst="rect">
            <a:avLst/>
          </a:prstGeom>
          <a:solidFill>
            <a:srgbClr val="00467D"/>
          </a:solidFill>
        </p:spPr>
      </p:sp>
      <p:grpSp>
        <p:nvGrpSpPr>
          <p:cNvPr id="8" name="Group 8"/>
          <p:cNvGrpSpPr/>
          <p:nvPr/>
        </p:nvGrpSpPr>
        <p:grpSpPr>
          <a:xfrm>
            <a:off x="8193469" y="1128065"/>
            <a:ext cx="4327671" cy="2038993"/>
            <a:chOff x="0" y="-19051"/>
            <a:chExt cx="6621167" cy="4077987"/>
          </a:xfrm>
        </p:grpSpPr>
        <p:sp>
          <p:nvSpPr>
            <p:cNvPr id="9" name="TextBox 9"/>
            <p:cNvSpPr txBox="1"/>
            <p:nvPr/>
          </p:nvSpPr>
          <p:spPr>
            <a:xfrm>
              <a:off x="0" y="636587"/>
              <a:ext cx="6621167" cy="3422349"/>
            </a:xfrm>
            <a:prstGeom prst="rect">
              <a:avLst/>
            </a:prstGeom>
          </p:spPr>
          <p:txBody>
            <a:bodyPr wrap="square" lIns="0" tIns="0" rIns="0" bIns="0" rtlCol="0" anchor="t">
              <a:spAutoFit/>
            </a:bodyPr>
            <a:lstStyle/>
            <a:p>
              <a:pPr marL="190510" marR="0" lvl="0" indent="-190510" algn="l" defTabSz="914400" rtl="0" eaLnBrk="1" fontAlgn="auto" latinLnBrk="0" hangingPunct="1">
                <a:lnSpc>
                  <a:spcPts val="1493"/>
                </a:lnSpc>
                <a:spcBef>
                  <a:spcPts val="0"/>
                </a:spcBef>
                <a:spcAft>
                  <a:spcPts val="0"/>
                </a:spcAft>
                <a:buClrTx/>
                <a:buSzTx/>
                <a:buFont typeface="Arial" panose="020B0604020202020204" pitchFamily="34" charset="0"/>
                <a:buChar char="•"/>
                <a:tabLst/>
                <a:defRPr/>
              </a:pPr>
              <a:r>
                <a:rPr kumimoji="0" lang="sl-SI" sz="1400" b="0" i="0" u="none" strike="noStrike" kern="1200" cap="none" spc="0" normalizeH="0" baseline="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Posredno, prek finančnih posrednikov (poslovnih bank, hranilnic, skladov) ter neposredno            prek SID banke.</a:t>
              </a:r>
            </a:p>
            <a:p>
              <a:pPr marL="190510" marR="0" lvl="0" indent="-190510" algn="l" defTabSz="914400" rtl="0" eaLnBrk="1" fontAlgn="auto" latinLnBrk="0" hangingPunct="1">
                <a:lnSpc>
                  <a:spcPts val="1493"/>
                </a:lnSpc>
                <a:spcBef>
                  <a:spcPts val="0"/>
                </a:spcBef>
                <a:spcAft>
                  <a:spcPts val="0"/>
                </a:spcAft>
                <a:buClrTx/>
                <a:buSzTx/>
                <a:buFont typeface="Arial" panose="020B0604020202020204" pitchFamily="34" charset="0"/>
                <a:buChar char="•"/>
                <a:tabLst/>
                <a:defRPr/>
              </a:pPr>
              <a:r>
                <a:rPr kumimoji="0" lang="sl-SI" sz="1400" b="1" u="none" strike="noStrike" kern="1200" cap="none" spc="0" normalizeH="0" baseline="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Sklada skladov </a:t>
              </a:r>
              <a:r>
                <a:rPr kumimoji="0" lang="sl-SI" sz="1400" b="0" i="0" u="none" strike="noStrike" kern="1200" cap="none" spc="0" normalizeH="0" baseline="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za izvajanje finančnih instrumentov evropske kohezijske politike. </a:t>
              </a:r>
            </a:p>
            <a:p>
              <a:pPr marL="190510" marR="0" lvl="0" indent="-190510" algn="l" defTabSz="914400" rtl="0" eaLnBrk="1" fontAlgn="auto" latinLnBrk="0" hangingPunct="1">
                <a:lnSpc>
                  <a:spcPts val="1493"/>
                </a:lnSpc>
                <a:spcBef>
                  <a:spcPct val="0"/>
                </a:spcBef>
                <a:spcAft>
                  <a:spcPts val="0"/>
                </a:spcAft>
                <a:buClrTx/>
                <a:buSzTx/>
                <a:buFont typeface="Arial" panose="020B0604020202020204" pitchFamily="34" charset="0"/>
                <a:buChar char="•"/>
                <a:tabLst/>
                <a:defRPr/>
              </a:pPr>
              <a:r>
                <a:rPr kumimoji="0" lang="sl-SI" sz="1400" b="1" i="0" u="none" strike="noStrike" kern="1200" cap="none" spc="0" normalizeH="0" baseline="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Sklad skladov COVID-19</a:t>
              </a:r>
              <a:r>
                <a:rPr kumimoji="0" lang="sl-SI" sz="1400" b="0" i="0" u="none" strike="noStrike" kern="1200" cap="none" spc="0" normalizeH="0" baseline="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ki je namenjen    izboljšanju likvidnosti in okrevanju        gospodarstva v času epidemije.</a:t>
              </a:r>
            </a:p>
            <a:p>
              <a:pPr marL="0" marR="0" lvl="0" indent="0" algn="l" defTabSz="914400" rtl="0" eaLnBrk="1" fontAlgn="auto" latinLnBrk="0" hangingPunct="1">
                <a:lnSpc>
                  <a:spcPts val="1493"/>
                </a:lnSpc>
                <a:spcBef>
                  <a:spcPct val="0"/>
                </a:spcBef>
                <a:spcAft>
                  <a:spcPts val="0"/>
                </a:spcAft>
                <a:buClrTx/>
                <a:buSzTx/>
                <a:buFontTx/>
                <a:buNone/>
                <a:tabLst/>
                <a:defRPr/>
              </a:pPr>
              <a:endParaRPr kumimoji="0" lang="sl-SI" sz="1066" b="0" i="0" u="none" strike="noStrike" kern="1200" cap="none" spc="0" normalizeH="0" baseline="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10"/>
            <p:cNvSpPr txBox="1"/>
            <p:nvPr/>
          </p:nvSpPr>
          <p:spPr>
            <a:xfrm>
              <a:off x="0" y="-19051"/>
              <a:ext cx="6621167" cy="461664"/>
            </a:xfrm>
            <a:prstGeom prst="rect">
              <a:avLst/>
            </a:prstGeom>
          </p:spPr>
          <p:txBody>
            <a:bodyPr lIns="0" tIns="0" rIns="0" bIns="0" rtlCol="0" anchor="t">
              <a:spAutoFit/>
            </a:bodyPr>
            <a:lstStyle/>
            <a:p>
              <a:pPr marL="0" marR="0" lvl="0" indent="0" algn="l" defTabSz="914400" rtl="0" eaLnBrk="1" fontAlgn="auto" latinLnBrk="0" hangingPunct="1">
                <a:lnSpc>
                  <a:spcPts val="1820"/>
                </a:lnSpc>
                <a:spcBef>
                  <a:spcPct val="0"/>
                </a:spcBef>
                <a:spcAft>
                  <a:spcPts val="0"/>
                </a:spcAft>
                <a:buClrTx/>
                <a:buSzTx/>
                <a:buFontTx/>
                <a:buNone/>
                <a:tabLst/>
                <a:defRPr/>
              </a:pPr>
              <a:r>
                <a:rPr kumimoji="0" lang="sl-SI" sz="1800" b="1" i="0" u="none" strike="noStrike" kern="1200" cap="none" spc="0" normalizeH="0" baseline="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Skladi skladov SID banke</a:t>
              </a:r>
            </a:p>
          </p:txBody>
        </p:sp>
      </p:grpSp>
      <p:grpSp>
        <p:nvGrpSpPr>
          <p:cNvPr id="11" name="Group 11"/>
          <p:cNvGrpSpPr/>
          <p:nvPr/>
        </p:nvGrpSpPr>
        <p:grpSpPr>
          <a:xfrm>
            <a:off x="201069" y="1112518"/>
            <a:ext cx="3997430" cy="2076981"/>
            <a:chOff x="0" y="-19051"/>
            <a:chExt cx="6621167" cy="4153961"/>
          </a:xfrm>
        </p:grpSpPr>
        <p:sp>
          <p:nvSpPr>
            <p:cNvPr id="12" name="TextBox 12"/>
            <p:cNvSpPr txBox="1"/>
            <p:nvPr/>
          </p:nvSpPr>
          <p:spPr>
            <a:xfrm>
              <a:off x="0" y="672425"/>
              <a:ext cx="6621167" cy="3462485"/>
            </a:xfrm>
            <a:prstGeom prst="rect">
              <a:avLst/>
            </a:prstGeom>
          </p:spPr>
          <p:txBody>
            <a:bodyPr lIns="0" tIns="0" rIns="0" bIns="0" rtlCol="0" anchor="t">
              <a:spAutoFit/>
            </a:bodyPr>
            <a:lstStyle/>
            <a:p>
              <a:pPr marL="0" marR="0" lvl="0" indent="0" algn="l" defTabSz="914400" rtl="0" eaLnBrk="1" fontAlgn="auto" latinLnBrk="0" hangingPunct="1">
                <a:lnSpc>
                  <a:spcPts val="1493"/>
                </a:lnSpc>
                <a:spcBef>
                  <a:spcPts val="0"/>
                </a:spcBef>
                <a:spcAft>
                  <a:spcPts val="0"/>
                </a:spcAft>
                <a:buClrTx/>
                <a:buSzTx/>
                <a:buFontTx/>
                <a:buNone/>
                <a:tabLst/>
                <a:defRPr/>
              </a:pPr>
              <a:r>
                <a:rPr kumimoji="0" lang="sl-SI" sz="1400" b="0" i="0" u="none" strike="noStrike" kern="1200" cap="none" spc="0" normalizeH="0" baseline="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Neposredno financiranje strank se izvaja:</a:t>
              </a:r>
            </a:p>
            <a:p>
              <a:pPr marL="190510" marR="0" lvl="0" indent="-190510" algn="l" defTabSz="914400" rtl="0" eaLnBrk="1" fontAlgn="auto" latinLnBrk="0" hangingPunct="1">
                <a:lnSpc>
                  <a:spcPts val="1493"/>
                </a:lnSpc>
                <a:spcBef>
                  <a:spcPts val="0"/>
                </a:spcBef>
                <a:spcAft>
                  <a:spcPts val="0"/>
                </a:spcAft>
                <a:buClrTx/>
                <a:buSzTx/>
                <a:buFont typeface="Arial" panose="020B0604020202020204" pitchFamily="34" charset="0"/>
                <a:buChar char="•"/>
                <a:tabLst/>
                <a:defRPr/>
              </a:pPr>
              <a:r>
                <a:rPr kumimoji="0" lang="sl-SI" sz="1400" b="0" i="0" u="none" strike="noStrike" kern="1200" cap="none" spc="0" normalizeH="0" baseline="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prek namenskih posojilnih skladov finančnega inženiringa (sodelovanje z MGRT, MZI);</a:t>
              </a:r>
            </a:p>
            <a:p>
              <a:pPr marL="190510" marR="0" lvl="0" indent="-190510" algn="l" defTabSz="914400" rtl="0" eaLnBrk="1" fontAlgn="auto" latinLnBrk="0" hangingPunct="1">
                <a:lnSpc>
                  <a:spcPts val="1493"/>
                </a:lnSpc>
                <a:spcBef>
                  <a:spcPts val="0"/>
                </a:spcBef>
                <a:spcAft>
                  <a:spcPts val="0"/>
                </a:spcAft>
                <a:buClrTx/>
                <a:buSzTx/>
                <a:buFont typeface="Arial" panose="020B0604020202020204" pitchFamily="34" charset="0"/>
                <a:buChar char="•"/>
                <a:tabLst/>
                <a:defRPr/>
              </a:pPr>
              <a:r>
                <a:rPr kumimoji="0" lang="sl-SI" sz="1400" b="0" i="0" u="none" strike="noStrike" kern="1200" cap="none" spc="0" normalizeH="0" baseline="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iz lastnih virov sredstev </a:t>
              </a:r>
            </a:p>
            <a:p>
              <a:pPr marL="190510" marR="0" lvl="0" indent="-190510" algn="l" defTabSz="914400" rtl="0" eaLnBrk="1" fontAlgn="auto" latinLnBrk="0" hangingPunct="1">
                <a:lnSpc>
                  <a:spcPts val="1493"/>
                </a:lnSpc>
                <a:spcBef>
                  <a:spcPts val="0"/>
                </a:spcBef>
                <a:spcAft>
                  <a:spcPts val="0"/>
                </a:spcAft>
                <a:buClrTx/>
                <a:buSzTx/>
                <a:buFont typeface="Arial" panose="020B0604020202020204" pitchFamily="34" charset="0"/>
                <a:buChar char="•"/>
                <a:tabLst/>
                <a:defRPr/>
              </a:pPr>
              <a:r>
                <a:rPr kumimoji="0" lang="sl-SI" sz="1400" b="0" i="0" u="none" strike="noStrike" kern="1200" cap="none" spc="0" normalizeH="0" baseline="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ter z različnimi oblikami sofinanciranja s poslovnimi bankami (sindicirana posojila). </a:t>
              </a:r>
            </a:p>
            <a:p>
              <a:pPr marL="0" marR="0" lvl="0" indent="0" algn="l" defTabSz="914400" rtl="0" eaLnBrk="1" fontAlgn="auto" latinLnBrk="0" hangingPunct="1">
                <a:lnSpc>
                  <a:spcPts val="1493"/>
                </a:lnSpc>
                <a:spcBef>
                  <a:spcPts val="0"/>
                </a:spcBef>
                <a:spcAft>
                  <a:spcPts val="0"/>
                </a:spcAft>
                <a:buClrTx/>
                <a:buSzTx/>
                <a:buFontTx/>
                <a:buNone/>
                <a:tabLst/>
                <a:defRPr/>
              </a:pPr>
              <a:endParaRPr kumimoji="0" lang="sl-SI" sz="1400" b="0" i="0" u="none" strike="noStrike" kern="1200" cap="none" spc="0" normalizeH="0" baseline="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ts val="1493"/>
                </a:lnSpc>
                <a:spcBef>
                  <a:spcPts val="0"/>
                </a:spcBef>
                <a:spcAft>
                  <a:spcPts val="0"/>
                </a:spcAft>
                <a:buClrTx/>
                <a:buSzTx/>
                <a:buFontTx/>
                <a:buNone/>
                <a:tabLst/>
                <a:defRPr/>
              </a:pPr>
              <a:r>
                <a:rPr kumimoji="0" lang="sl-SI" sz="1400" b="0" i="0" u="none" strike="noStrike" kern="1200" cap="none" spc="0" normalizeH="0" baseline="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Druge oblike neposrednega financiranja: izvozni krediti, financiranje občin in javnega sektorja, ipd.</a:t>
              </a:r>
            </a:p>
          </p:txBody>
        </p:sp>
        <p:sp>
          <p:nvSpPr>
            <p:cNvPr id="13" name="TextBox 13"/>
            <p:cNvSpPr txBox="1"/>
            <p:nvPr/>
          </p:nvSpPr>
          <p:spPr>
            <a:xfrm>
              <a:off x="0" y="-19051"/>
              <a:ext cx="6621167" cy="461664"/>
            </a:xfrm>
            <a:prstGeom prst="rect">
              <a:avLst/>
            </a:prstGeom>
          </p:spPr>
          <p:txBody>
            <a:bodyPr lIns="0" tIns="0" rIns="0" bIns="0" rtlCol="0" anchor="t">
              <a:spAutoFit/>
            </a:bodyPr>
            <a:lstStyle/>
            <a:p>
              <a:pPr marL="0" marR="0" lvl="0" indent="0" algn="l" defTabSz="914400" rtl="0" eaLnBrk="1" fontAlgn="auto" latinLnBrk="0" hangingPunct="1">
                <a:lnSpc>
                  <a:spcPts val="1820"/>
                </a:lnSpc>
                <a:spcBef>
                  <a:spcPct val="0"/>
                </a:spcBef>
                <a:spcAft>
                  <a:spcPts val="0"/>
                </a:spcAft>
                <a:buClrTx/>
                <a:buSzTx/>
                <a:buFontTx/>
                <a:buNone/>
                <a:tabLst/>
                <a:defRPr/>
              </a:pPr>
              <a:r>
                <a:rPr kumimoji="0" lang="sl-SI" sz="1800" b="1" i="0" u="none" strike="noStrike" kern="1200" cap="none" spc="0" normalizeH="0" baseline="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Neposredno financiranje</a:t>
              </a:r>
            </a:p>
          </p:txBody>
        </p:sp>
      </p:grpSp>
      <p:grpSp>
        <p:nvGrpSpPr>
          <p:cNvPr id="14" name="Group 14"/>
          <p:cNvGrpSpPr/>
          <p:nvPr/>
        </p:nvGrpSpPr>
        <p:grpSpPr>
          <a:xfrm>
            <a:off x="4665082" y="1175621"/>
            <a:ext cx="3318426" cy="2080737"/>
            <a:chOff x="-15683" y="-19050"/>
            <a:chExt cx="6636852" cy="4161473"/>
          </a:xfrm>
        </p:grpSpPr>
        <p:sp>
          <p:nvSpPr>
            <p:cNvPr id="15" name="TextBox 15"/>
            <p:cNvSpPr txBox="1"/>
            <p:nvPr/>
          </p:nvSpPr>
          <p:spPr>
            <a:xfrm>
              <a:off x="-15683" y="679938"/>
              <a:ext cx="6621168" cy="3462485"/>
            </a:xfrm>
            <a:prstGeom prst="rect">
              <a:avLst/>
            </a:prstGeom>
          </p:spPr>
          <p:txBody>
            <a:bodyPr lIns="0" tIns="0" rIns="0" bIns="0" rtlCol="0" anchor="t">
              <a:spAutoFit/>
            </a:bodyPr>
            <a:lstStyle/>
            <a:p>
              <a:pPr marL="190510" marR="0" lvl="0" indent="-190510" algn="l" defTabSz="914400" rtl="0" eaLnBrk="1" fontAlgn="auto" latinLnBrk="0" hangingPunct="1">
                <a:lnSpc>
                  <a:spcPts val="1493"/>
                </a:lnSpc>
                <a:spcBef>
                  <a:spcPct val="0"/>
                </a:spcBef>
                <a:spcAft>
                  <a:spcPts val="0"/>
                </a:spcAft>
                <a:buClrTx/>
                <a:buSzTx/>
                <a:buFont typeface="Arial" panose="020B0604020202020204" pitchFamily="34" charset="0"/>
                <a:buChar char="•"/>
                <a:tabLst/>
                <a:defRPr/>
              </a:pPr>
              <a:r>
                <a:rPr kumimoji="0" lang="sl-SI" sz="1400" b="0" i="0" u="none" strike="noStrike" kern="1200" cap="none" spc="0" normalizeH="0" baseline="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Dolgoročno namensko financiranje prek poslovnih bank, hranilnic in javnih skladov. </a:t>
              </a:r>
            </a:p>
            <a:p>
              <a:pPr marL="190510" marR="0" lvl="0" indent="-190510" algn="l" defTabSz="914400" rtl="0" eaLnBrk="1" fontAlgn="auto" latinLnBrk="0" hangingPunct="1">
                <a:lnSpc>
                  <a:spcPts val="1493"/>
                </a:lnSpc>
                <a:spcBef>
                  <a:spcPct val="0"/>
                </a:spcBef>
                <a:spcAft>
                  <a:spcPts val="0"/>
                </a:spcAft>
                <a:buClrTx/>
                <a:buSzTx/>
                <a:buFont typeface="Arial" panose="020B0604020202020204" pitchFamily="34" charset="0"/>
                <a:buChar char="•"/>
                <a:tabLst/>
                <a:defRPr/>
              </a:pPr>
              <a:endParaRPr kumimoji="0" lang="sl-SI" sz="1400" b="0" i="0" u="none" strike="noStrike" kern="1200" cap="none" spc="0" normalizeH="0" baseline="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190510" marR="0" lvl="0" indent="-190510" algn="l" defTabSz="914400" rtl="0" eaLnBrk="1" fontAlgn="auto" latinLnBrk="0" hangingPunct="1">
                <a:lnSpc>
                  <a:spcPts val="1493"/>
                </a:lnSpc>
                <a:spcBef>
                  <a:spcPct val="0"/>
                </a:spcBef>
                <a:spcAft>
                  <a:spcPts val="0"/>
                </a:spcAft>
                <a:buClrTx/>
                <a:buSzTx/>
                <a:buFont typeface="Arial" panose="020B0604020202020204" pitchFamily="34" charset="0"/>
                <a:buChar char="•"/>
                <a:tabLst/>
                <a:defRPr/>
              </a:pPr>
              <a:r>
                <a:rPr kumimoji="0" lang="sl-SI" sz="1400" b="0" i="0" u="none" strike="noStrike" kern="1200" cap="none" spc="0" normalizeH="0" baseline="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SID banka na podlagi svojih dolgoročnih zadolžitev pri razvojnih bankah in drugih virih, prek ponujenih programov financiranja, zagotavlja prenos ugodnosti na končne stranke.</a:t>
              </a:r>
            </a:p>
          </p:txBody>
        </p:sp>
        <p:sp>
          <p:nvSpPr>
            <p:cNvPr id="16" name="TextBox 16"/>
            <p:cNvSpPr txBox="1"/>
            <p:nvPr/>
          </p:nvSpPr>
          <p:spPr>
            <a:xfrm>
              <a:off x="1" y="-19050"/>
              <a:ext cx="6621168" cy="461664"/>
            </a:xfrm>
            <a:prstGeom prst="rect">
              <a:avLst/>
            </a:prstGeom>
          </p:spPr>
          <p:txBody>
            <a:bodyPr lIns="0" tIns="0" rIns="0" bIns="0" rtlCol="0" anchor="t">
              <a:spAutoFit/>
            </a:bodyPr>
            <a:lstStyle/>
            <a:p>
              <a:pPr marL="0" marR="0" lvl="0" indent="0" algn="l" defTabSz="914400" rtl="0" eaLnBrk="1" fontAlgn="auto" latinLnBrk="0" hangingPunct="1">
                <a:lnSpc>
                  <a:spcPts val="1820"/>
                </a:lnSpc>
                <a:spcBef>
                  <a:spcPct val="0"/>
                </a:spcBef>
                <a:spcAft>
                  <a:spcPts val="0"/>
                </a:spcAft>
                <a:buClrTx/>
                <a:buSzTx/>
                <a:buFontTx/>
                <a:buNone/>
                <a:tabLst/>
                <a:defRPr/>
              </a:pPr>
              <a:r>
                <a:rPr kumimoji="0" lang="sl-SI" sz="1800" b="1" i="0" u="none" strike="noStrike" kern="1200" cap="none" spc="0" normalizeH="0" baseline="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Posredno financiranje</a:t>
              </a:r>
            </a:p>
          </p:txBody>
        </p:sp>
      </p:grpSp>
      <p:grpSp>
        <p:nvGrpSpPr>
          <p:cNvPr id="17" name="Group 17"/>
          <p:cNvGrpSpPr/>
          <p:nvPr/>
        </p:nvGrpSpPr>
        <p:grpSpPr>
          <a:xfrm>
            <a:off x="4691476" y="4143956"/>
            <a:ext cx="3310583" cy="1301455"/>
            <a:chOff x="0" y="-19050"/>
            <a:chExt cx="6621167" cy="2602906"/>
          </a:xfrm>
        </p:grpSpPr>
        <p:sp>
          <p:nvSpPr>
            <p:cNvPr id="18" name="TextBox 18"/>
            <p:cNvSpPr txBox="1"/>
            <p:nvPr/>
          </p:nvSpPr>
          <p:spPr>
            <a:xfrm>
              <a:off x="0" y="660255"/>
              <a:ext cx="6621167" cy="1923601"/>
            </a:xfrm>
            <a:prstGeom prst="rect">
              <a:avLst/>
            </a:prstGeom>
          </p:spPr>
          <p:txBody>
            <a:bodyPr lIns="0" tIns="0" rIns="0" bIns="0" rtlCol="0" anchor="t">
              <a:spAutoFit/>
            </a:bodyPr>
            <a:lstStyle/>
            <a:p>
              <a:pPr marL="0" marR="0" lvl="0" indent="0" algn="l" defTabSz="914400" rtl="0" eaLnBrk="1" fontAlgn="auto" latinLnBrk="0" hangingPunct="1">
                <a:lnSpc>
                  <a:spcPts val="1493"/>
                </a:lnSpc>
                <a:spcBef>
                  <a:spcPct val="0"/>
                </a:spcBef>
                <a:spcAft>
                  <a:spcPts val="0"/>
                </a:spcAft>
                <a:buClrTx/>
                <a:buSzTx/>
                <a:buFontTx/>
                <a:buNone/>
                <a:tabLst/>
                <a:defRPr/>
              </a:pPr>
              <a:r>
                <a:rPr kumimoji="0" lang="sl-SI" sz="1400" b="0" i="0" u="none" strike="noStrike" kern="1200" cap="none" spc="0" normalizeH="0" baseline="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SID banka kot nacionalna izvozno kreditna agencija (IKA) v imenu in za račun Republike Slovenije izvaja zavarovanje mednarodnih gospodarskih poslov pred nemarketabilnimi riziki.</a:t>
              </a:r>
            </a:p>
          </p:txBody>
        </p:sp>
        <p:sp>
          <p:nvSpPr>
            <p:cNvPr id="19" name="TextBox 19"/>
            <p:cNvSpPr txBox="1"/>
            <p:nvPr/>
          </p:nvSpPr>
          <p:spPr>
            <a:xfrm>
              <a:off x="0" y="-19050"/>
              <a:ext cx="6621167" cy="461663"/>
            </a:xfrm>
            <a:prstGeom prst="rect">
              <a:avLst/>
            </a:prstGeom>
          </p:spPr>
          <p:txBody>
            <a:bodyPr lIns="0" tIns="0" rIns="0" bIns="0" rtlCol="0" anchor="t">
              <a:spAutoFit/>
            </a:bodyPr>
            <a:lstStyle/>
            <a:p>
              <a:pPr marL="0" marR="0" lvl="0" indent="0" algn="l" defTabSz="914400" rtl="0" eaLnBrk="1" fontAlgn="auto" latinLnBrk="0" hangingPunct="1">
                <a:lnSpc>
                  <a:spcPts val="1820"/>
                </a:lnSpc>
                <a:spcBef>
                  <a:spcPct val="0"/>
                </a:spcBef>
                <a:spcAft>
                  <a:spcPts val="0"/>
                </a:spcAft>
                <a:buClrTx/>
                <a:buSzTx/>
                <a:buFontTx/>
                <a:buNone/>
                <a:tabLst/>
                <a:defRPr/>
              </a:pPr>
              <a:r>
                <a:rPr kumimoji="0" lang="sl-SI" sz="1800" b="1" i="0" u="none" strike="noStrike" kern="1200" cap="none" spc="0" normalizeH="0" baseline="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Zavarovanje</a:t>
              </a:r>
            </a:p>
          </p:txBody>
        </p:sp>
      </p:grpSp>
      <p:grpSp>
        <p:nvGrpSpPr>
          <p:cNvPr id="20" name="Group 20"/>
          <p:cNvGrpSpPr/>
          <p:nvPr/>
        </p:nvGrpSpPr>
        <p:grpSpPr>
          <a:xfrm>
            <a:off x="201069" y="4140200"/>
            <a:ext cx="4179312" cy="2065636"/>
            <a:chOff x="0" y="-19050"/>
            <a:chExt cx="6621167" cy="4131274"/>
          </a:xfrm>
        </p:grpSpPr>
        <p:sp>
          <p:nvSpPr>
            <p:cNvPr id="21" name="TextBox 21"/>
            <p:cNvSpPr txBox="1"/>
            <p:nvPr/>
          </p:nvSpPr>
          <p:spPr>
            <a:xfrm>
              <a:off x="0" y="649736"/>
              <a:ext cx="6621167" cy="3462488"/>
            </a:xfrm>
            <a:prstGeom prst="rect">
              <a:avLst/>
            </a:prstGeom>
          </p:spPr>
          <p:txBody>
            <a:bodyPr lIns="0" tIns="0" rIns="0" bIns="0" rtlCol="0" anchor="t">
              <a:spAutoFit/>
            </a:bodyPr>
            <a:lstStyle/>
            <a:p>
              <a:pPr marL="0" marR="0" lvl="0" indent="0" algn="l" defTabSz="914400" rtl="0" eaLnBrk="1" fontAlgn="auto" latinLnBrk="0" hangingPunct="1">
                <a:lnSpc>
                  <a:spcPts val="1493"/>
                </a:lnSpc>
                <a:spcBef>
                  <a:spcPct val="0"/>
                </a:spcBef>
                <a:spcAft>
                  <a:spcPts val="0"/>
                </a:spcAft>
                <a:buClrTx/>
                <a:buSzTx/>
                <a:buFontTx/>
                <a:buNone/>
                <a:tabLst/>
                <a:defRPr/>
              </a:pPr>
              <a:r>
                <a:rPr kumimoji="0" lang="sl-SI" sz="1400" b="0" i="0" u="none" strike="noStrike" kern="1200" cap="none" spc="0" normalizeH="0" baseline="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Slovenski naložbeni program kapitalske rasti (SEGIP) je bil ustanovljen leta 2017 v sodelovanju z EIF. Namen ustanovitve je bil naslavljanje tržne vrzeli na področju lastniškega financiranja slovenskih podjetij v fazi rasti.  </a:t>
              </a:r>
            </a:p>
            <a:p>
              <a:pPr marL="0" marR="0" lvl="0" indent="0" algn="l" defTabSz="914400" rtl="0" eaLnBrk="1" fontAlgn="auto" latinLnBrk="0" hangingPunct="1">
                <a:lnSpc>
                  <a:spcPts val="1493"/>
                </a:lnSpc>
                <a:spcBef>
                  <a:spcPct val="0"/>
                </a:spcBef>
                <a:spcAft>
                  <a:spcPts val="0"/>
                </a:spcAft>
                <a:buClrTx/>
                <a:buSzTx/>
                <a:buFontTx/>
                <a:buNone/>
                <a:tabLst/>
                <a:defRPr/>
              </a:pPr>
              <a:r>
                <a:rPr kumimoji="0" lang="sl-SI" sz="1400" b="0" i="0" u="none" strike="noStrike" kern="1200" cap="none" spc="0" normalizeH="0" baseline="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Širitev SEGIP v letu 2022 s 3 dodatnimi instrumenti:</a:t>
              </a:r>
            </a:p>
            <a:p>
              <a:pPr marL="190510" marR="0" lvl="0" indent="-190510" algn="l" defTabSz="914400" rtl="0" eaLnBrk="1" fontAlgn="auto" latinLnBrk="0" hangingPunct="1">
                <a:lnSpc>
                  <a:spcPts val="1493"/>
                </a:lnSpc>
                <a:spcBef>
                  <a:spcPct val="0"/>
                </a:spcBef>
                <a:spcAft>
                  <a:spcPts val="0"/>
                </a:spcAft>
                <a:buClrTx/>
                <a:buSzTx/>
                <a:buFont typeface="Arial" panose="020B0604020202020204" pitchFamily="34" charset="0"/>
                <a:buChar char="•"/>
                <a:tabLst/>
                <a:defRPr/>
              </a:pPr>
              <a:r>
                <a:rPr kumimoji="0" lang="sl-SI" sz="1400" b="0" i="0" u="none" strike="noStrike" kern="1200" cap="none" spc="0" normalizeH="0" baseline="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Sklad za prenos tehnologij </a:t>
              </a:r>
            </a:p>
            <a:p>
              <a:pPr marL="190510" marR="0" lvl="0" indent="-190510" algn="l" defTabSz="914400" rtl="0" eaLnBrk="1" fontAlgn="auto" latinLnBrk="0" hangingPunct="1">
                <a:lnSpc>
                  <a:spcPts val="1493"/>
                </a:lnSpc>
                <a:spcBef>
                  <a:spcPct val="0"/>
                </a:spcBef>
                <a:spcAft>
                  <a:spcPts val="0"/>
                </a:spcAft>
                <a:buClrTx/>
                <a:buSzTx/>
                <a:buFont typeface="Arial" panose="020B0604020202020204" pitchFamily="34" charset="0"/>
                <a:buChar char="•"/>
                <a:tabLst/>
                <a:defRPr/>
              </a:pPr>
              <a:r>
                <a:rPr kumimoji="0" lang="sl-SI" sz="1400" b="0" i="0" u="none" strike="noStrike" kern="1200" cap="none" spc="0" normalizeH="0" baseline="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Sklad tveganega kapitala</a:t>
              </a:r>
            </a:p>
            <a:p>
              <a:pPr marL="190510" marR="0" lvl="0" indent="-190510" algn="l" defTabSz="914400" rtl="0" eaLnBrk="1" fontAlgn="auto" latinLnBrk="0" hangingPunct="1">
                <a:lnSpc>
                  <a:spcPts val="1493"/>
                </a:lnSpc>
                <a:spcBef>
                  <a:spcPct val="0"/>
                </a:spcBef>
                <a:spcAft>
                  <a:spcPts val="0"/>
                </a:spcAft>
                <a:buClrTx/>
                <a:buSzTx/>
                <a:buFont typeface="Arial" panose="020B0604020202020204" pitchFamily="34" charset="0"/>
                <a:buChar char="•"/>
                <a:tabLst/>
                <a:defRPr/>
              </a:pPr>
              <a:r>
                <a:rPr kumimoji="0" lang="sl-SI" sz="1400" b="0" i="0" u="none" strike="noStrike" kern="1200" cap="none" spc="0" normalizeH="0" baseline="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Sklad za nasledstva</a:t>
              </a:r>
            </a:p>
          </p:txBody>
        </p:sp>
        <p:sp>
          <p:nvSpPr>
            <p:cNvPr id="22" name="TextBox 22"/>
            <p:cNvSpPr txBox="1"/>
            <p:nvPr/>
          </p:nvSpPr>
          <p:spPr>
            <a:xfrm>
              <a:off x="0" y="-19050"/>
              <a:ext cx="6621167" cy="461664"/>
            </a:xfrm>
            <a:prstGeom prst="rect">
              <a:avLst/>
            </a:prstGeom>
          </p:spPr>
          <p:txBody>
            <a:bodyPr lIns="0" tIns="0" rIns="0" bIns="0" rtlCol="0" anchor="t">
              <a:spAutoFit/>
            </a:bodyPr>
            <a:lstStyle/>
            <a:p>
              <a:pPr marL="0" marR="0" lvl="0" indent="0" algn="l" defTabSz="914400" rtl="0" eaLnBrk="1" fontAlgn="auto" latinLnBrk="0" hangingPunct="1">
                <a:lnSpc>
                  <a:spcPts val="1820"/>
                </a:lnSpc>
                <a:spcBef>
                  <a:spcPct val="0"/>
                </a:spcBef>
                <a:spcAft>
                  <a:spcPts val="0"/>
                </a:spcAft>
                <a:buClrTx/>
                <a:buSzTx/>
                <a:buFontTx/>
                <a:buNone/>
                <a:tabLst/>
                <a:defRPr/>
              </a:pPr>
              <a:r>
                <a:rPr kumimoji="0" lang="sl-SI" sz="1800" b="1" i="0" u="none" strike="noStrike" kern="1200" cap="none" spc="0" normalizeH="0" baseline="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Lastniško financiranje</a:t>
              </a:r>
            </a:p>
          </p:txBody>
        </p:sp>
      </p:grpSp>
      <p:sp>
        <p:nvSpPr>
          <p:cNvPr id="24" name="TextBox 24"/>
          <p:cNvSpPr txBox="1"/>
          <p:nvPr/>
        </p:nvSpPr>
        <p:spPr>
          <a:xfrm>
            <a:off x="757264" y="382483"/>
            <a:ext cx="10535132" cy="397545"/>
          </a:xfrm>
          <a:prstGeom prst="rect">
            <a:avLst/>
          </a:prstGeom>
        </p:spPr>
        <p:txBody>
          <a:bodyPr wrap="square" lIns="0" tIns="0" rIns="0" bIns="0" rtlCol="0" anchor="t">
            <a:spAutoFit/>
          </a:bodyPr>
          <a:lstStyle/>
          <a:p>
            <a:pPr marL="0" marR="0" lvl="0" indent="0" algn="l" defTabSz="914400" rtl="0" eaLnBrk="1" fontAlgn="auto" latinLnBrk="0" hangingPunct="1">
              <a:lnSpc>
                <a:spcPts val="3119"/>
              </a:lnSpc>
              <a:spcBef>
                <a:spcPct val="0"/>
              </a:spcBef>
              <a:spcAft>
                <a:spcPts val="0"/>
              </a:spcAft>
              <a:buClrTx/>
              <a:buSzTx/>
              <a:buFontTx/>
              <a:buNone/>
              <a:tabLst/>
              <a:defRPr/>
            </a:pPr>
            <a:r>
              <a:rPr kumimoji="0" lang="en-US" sz="3000" b="1" i="0" u="none" strike="noStrike" kern="1200" cap="none" spc="-71" normalizeH="0" baseline="0" noProof="0" dirty="0" err="1">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Pregled</a:t>
            </a:r>
            <a:r>
              <a:rPr kumimoji="0" lang="sl-SI" sz="3000" b="1" i="0" u="none" strike="noStrike" kern="1200" cap="none" spc="-71"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finančnih in zavarovalnih storitev SID banke</a:t>
            </a:r>
            <a:endParaRPr kumimoji="0" lang="en-US" sz="3000" b="1" i="0" u="none" strike="noStrike" kern="1200" cap="none" spc="-71"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25" name="Group 25"/>
          <p:cNvGrpSpPr/>
          <p:nvPr/>
        </p:nvGrpSpPr>
        <p:grpSpPr>
          <a:xfrm>
            <a:off x="8193469" y="4124602"/>
            <a:ext cx="3653865" cy="1119433"/>
            <a:chOff x="-1" y="-19050"/>
            <a:chExt cx="6621170" cy="2238866"/>
          </a:xfrm>
        </p:grpSpPr>
        <p:sp>
          <p:nvSpPr>
            <p:cNvPr id="26" name="TextBox 26"/>
            <p:cNvSpPr txBox="1"/>
            <p:nvPr/>
          </p:nvSpPr>
          <p:spPr>
            <a:xfrm>
              <a:off x="-1" y="1065654"/>
              <a:ext cx="6621168" cy="1154162"/>
            </a:xfrm>
            <a:prstGeom prst="rect">
              <a:avLst/>
            </a:prstGeom>
          </p:spPr>
          <p:txBody>
            <a:bodyPr lIns="0" tIns="0" rIns="0" bIns="0" rtlCol="0" anchor="t">
              <a:spAutoFit/>
            </a:bodyPr>
            <a:lstStyle/>
            <a:p>
              <a:pPr marL="190510" marR="0" lvl="0" indent="-190510" algn="l" defTabSz="914400" rtl="0" eaLnBrk="1" fontAlgn="auto" latinLnBrk="0" hangingPunct="1">
                <a:lnSpc>
                  <a:spcPts val="1493"/>
                </a:lnSpc>
                <a:spcBef>
                  <a:spcPct val="0"/>
                </a:spcBef>
                <a:spcAft>
                  <a:spcPts val="0"/>
                </a:spcAft>
                <a:buClrTx/>
                <a:buSzTx/>
                <a:buFont typeface="Arial" panose="020B0604020202020204" pitchFamily="34" charset="0"/>
                <a:buChar char="•"/>
                <a:tabLst/>
                <a:defRPr/>
              </a:pPr>
              <a:r>
                <a:rPr kumimoji="0" lang="sl-SI" sz="1400" b="0" i="0" u="none" strike="noStrike" kern="1200" cap="none" spc="0" normalizeH="0" baseline="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 svetovalnimi storitvami na področju infrastrukturnih projektov omogoča njihovo hitrejšo in učinkovitejšo pripravo. </a:t>
              </a:r>
            </a:p>
          </p:txBody>
        </p:sp>
        <p:sp>
          <p:nvSpPr>
            <p:cNvPr id="27" name="TextBox 27"/>
            <p:cNvSpPr txBox="1"/>
            <p:nvPr/>
          </p:nvSpPr>
          <p:spPr>
            <a:xfrm>
              <a:off x="1" y="-19050"/>
              <a:ext cx="6621168" cy="923330"/>
            </a:xfrm>
            <a:prstGeom prst="rect">
              <a:avLst/>
            </a:prstGeom>
          </p:spPr>
          <p:txBody>
            <a:bodyPr lIns="0" tIns="0" rIns="0" bIns="0" rtlCol="0" anchor="t">
              <a:spAutoFit/>
            </a:bodyPr>
            <a:lstStyle/>
            <a:p>
              <a:pPr marL="0" marR="0" lvl="0" indent="0" algn="l" defTabSz="914400" rtl="0" eaLnBrk="1" fontAlgn="auto" latinLnBrk="0" hangingPunct="1">
                <a:lnSpc>
                  <a:spcPts val="1820"/>
                </a:lnSpc>
                <a:spcBef>
                  <a:spcPct val="0"/>
                </a:spcBef>
                <a:spcAft>
                  <a:spcPts val="0"/>
                </a:spcAft>
                <a:buClrTx/>
                <a:buSzTx/>
                <a:buFontTx/>
                <a:buNone/>
                <a:tabLst/>
                <a:defRPr/>
              </a:pPr>
              <a:r>
                <a:rPr kumimoji="0" lang="sl-SI" sz="1800" b="1" i="0" u="none" strike="noStrike" kern="1200" cap="none" spc="0" normalizeH="0" baseline="0">
                  <a:ln>
                    <a:noFill/>
                  </a:ln>
                  <a:solidFill>
                    <a:srgbClr val="00467D"/>
                  </a:solidFill>
                  <a:effectLst/>
                  <a:uLnTx/>
                  <a:uFillTx/>
                  <a:latin typeface="Tahoma" panose="020B0604030504040204" pitchFamily="34" charset="0"/>
                  <a:ea typeface="Tahoma" panose="020B0604030504040204" pitchFamily="34" charset="0"/>
                  <a:cs typeface="Tahoma" panose="020B0604030504040204" pitchFamily="34" charset="0"/>
                </a:rPr>
                <a:t>Svetovanje in projektno financiranje</a:t>
              </a:r>
            </a:p>
          </p:txBody>
        </p:sp>
      </p:grpSp>
      <p:sp>
        <p:nvSpPr>
          <p:cNvPr id="29" name="TextBox 28">
            <a:extLst>
              <a:ext uri="{FF2B5EF4-FFF2-40B4-BE49-F238E27FC236}">
                <a16:creationId xmlns:a16="http://schemas.microsoft.com/office/drawing/2014/main" id="{DE7FC158-D2A5-4372-BE21-CCC2366C9590}"/>
              </a:ext>
            </a:extLst>
          </p:cNvPr>
          <p:cNvSpPr txBox="1"/>
          <p:nvPr/>
        </p:nvSpPr>
        <p:spPr>
          <a:xfrm>
            <a:off x="4518741" y="3489184"/>
            <a:ext cx="3611108" cy="584775"/>
          </a:xfrm>
          <a:prstGeom prst="rect">
            <a:avLst/>
          </a:prstGeom>
          <a:solidFill>
            <a:srgbClr val="AF231E"/>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SI" sz="1200" b="1" dirty="0">
                <a:solidFill>
                  <a:prstClr val="white"/>
                </a:solidFill>
                <a:latin typeface="Tahoma" panose="020B0604030504040204" pitchFamily="34" charset="0"/>
                <a:ea typeface="Tahoma" panose="020B0604030504040204" pitchFamily="34" charset="0"/>
                <a:cs typeface="Tahoma" panose="020B0604030504040204" pitchFamily="34" charset="0"/>
              </a:rPr>
              <a:t>n</a:t>
            </a:r>
            <a:r>
              <a:rPr kumimoji="0" lang="sl-SI" sz="1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 voljo 425 mio €</a:t>
            </a:r>
            <a:endParaRPr kumimoji="0" lang="sl-SI" sz="1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sl-SI" sz="1000" b="1" dirty="0">
                <a:solidFill>
                  <a:prstClr val="white"/>
                </a:solidFill>
                <a:latin typeface="Tahoma" panose="020B0604030504040204" pitchFamily="34" charset="0"/>
                <a:ea typeface="Tahoma" panose="020B0604030504040204" pitchFamily="34" charset="0"/>
                <a:cs typeface="Tahoma" panose="020B0604030504040204" pitchFamily="34" charset="0"/>
              </a:rPr>
              <a:t>za </a:t>
            </a:r>
            <a:r>
              <a:rPr kumimoji="0" lang="sl-SI" sz="1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samozaposlene, s.p., MSP, </a:t>
            </a:r>
            <a:r>
              <a:rPr kumimoji="0" lang="sl-SI" sz="1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mid</a:t>
            </a:r>
            <a:r>
              <a:rPr kumimoji="0" lang="sl-SI" sz="1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cap, velika podjetja, občine in javni sektor</a:t>
            </a:r>
            <a:endParaRPr kumimoji="0" lang="LID4096" sz="1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TextBox 29">
            <a:extLst>
              <a:ext uri="{FF2B5EF4-FFF2-40B4-BE49-F238E27FC236}">
                <a16:creationId xmlns:a16="http://schemas.microsoft.com/office/drawing/2014/main" id="{FCD120F8-85FC-4C2D-8117-D5B3B64A5CB5}"/>
              </a:ext>
            </a:extLst>
          </p:cNvPr>
          <p:cNvSpPr txBox="1"/>
          <p:nvPr/>
        </p:nvSpPr>
        <p:spPr>
          <a:xfrm>
            <a:off x="8148216" y="3489184"/>
            <a:ext cx="4056000" cy="584775"/>
          </a:xfrm>
          <a:prstGeom prst="rect">
            <a:avLst/>
          </a:prstGeom>
          <a:solidFill>
            <a:srgbClr val="AF231E"/>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SI" sz="1200" b="1" dirty="0">
                <a:solidFill>
                  <a:prstClr val="white"/>
                </a:solidFill>
                <a:latin typeface="Tahoma" panose="020B0604030504040204" pitchFamily="34" charset="0"/>
                <a:ea typeface="Tahoma" panose="020B0604030504040204" pitchFamily="34" charset="0"/>
                <a:cs typeface="Tahoma" panose="020B0604030504040204" pitchFamily="34" charset="0"/>
              </a:rPr>
              <a:t>n</a:t>
            </a:r>
            <a:r>
              <a:rPr kumimoji="0" lang="sl-SI" sz="1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 voljo 95 mio </a:t>
            </a:r>
            <a:r>
              <a:rPr kumimoji="0" lang="sl-SI" sz="1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sl-SI" sz="1000" b="1" dirty="0">
                <a:solidFill>
                  <a:prstClr val="white"/>
                </a:solidFill>
                <a:latin typeface="Tahoma" panose="020B0604030504040204" pitchFamily="34" charset="0"/>
                <a:ea typeface="Tahoma" panose="020B0604030504040204" pitchFamily="34" charset="0"/>
                <a:cs typeface="Tahoma" panose="020B0604030504040204" pitchFamily="34" charset="0"/>
              </a:rPr>
              <a:t>za </a:t>
            </a:r>
            <a:r>
              <a:rPr kumimoji="0" lang="sl-SI" sz="1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start-up, socialna podjetja, s.p., MSP, velika podjetja, občine in javni sektor</a:t>
            </a:r>
            <a:endParaRPr kumimoji="0" lang="LID4096" sz="1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TextBox 30">
            <a:extLst>
              <a:ext uri="{FF2B5EF4-FFF2-40B4-BE49-F238E27FC236}">
                <a16:creationId xmlns:a16="http://schemas.microsoft.com/office/drawing/2014/main" id="{28B8D0B2-1FF9-4ADB-9195-7E6FCEE21A96}"/>
              </a:ext>
            </a:extLst>
          </p:cNvPr>
          <p:cNvSpPr txBox="1"/>
          <p:nvPr/>
        </p:nvSpPr>
        <p:spPr>
          <a:xfrm>
            <a:off x="5129" y="6312880"/>
            <a:ext cx="4530989" cy="584775"/>
          </a:xfrm>
          <a:prstGeom prst="rect">
            <a:avLst/>
          </a:prstGeom>
          <a:solidFill>
            <a:srgbClr val="AF23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 voljo 220 mio €</a:t>
            </a:r>
            <a:endParaRPr lang="sl-SI" sz="10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sl-SI" sz="1000" b="1" dirty="0">
                <a:solidFill>
                  <a:prstClr val="white"/>
                </a:solidFill>
                <a:latin typeface="Tahoma" panose="020B0604030504040204" pitchFamily="34" charset="0"/>
                <a:ea typeface="Tahoma" panose="020B0604030504040204" pitchFamily="34" charset="0"/>
                <a:cs typeface="Tahoma" panose="020B0604030504040204" pitchFamily="34" charset="0"/>
              </a:rPr>
              <a:t>za </a:t>
            </a:r>
            <a:r>
              <a:rPr kumimoji="0" lang="sl-SI" sz="1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projekte raziskovalnih institucij in univerz, zagonska podjetja,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MSP-je, </a:t>
            </a:r>
            <a:r>
              <a:rPr kumimoji="0" lang="sl-SI" sz="1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small</a:t>
            </a:r>
            <a:r>
              <a:rPr kumimoji="0" lang="sl-SI" sz="1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sl-SI" sz="1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mid</a:t>
            </a:r>
            <a:r>
              <a:rPr kumimoji="0" lang="sl-SI" sz="1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-cap in </a:t>
            </a:r>
            <a:r>
              <a:rPr kumimoji="0" lang="sl-SI" sz="1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mid</a:t>
            </a:r>
            <a:r>
              <a:rPr kumimoji="0" lang="sl-SI" sz="1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-cap podjetja</a:t>
            </a:r>
          </a:p>
        </p:txBody>
      </p:sp>
      <p:sp>
        <p:nvSpPr>
          <p:cNvPr id="35" name="TextBox 34">
            <a:extLst>
              <a:ext uri="{FF2B5EF4-FFF2-40B4-BE49-F238E27FC236}">
                <a16:creationId xmlns:a16="http://schemas.microsoft.com/office/drawing/2014/main" id="{6BA050DB-F235-49A3-9A02-6A5384F08AB8}"/>
              </a:ext>
            </a:extLst>
          </p:cNvPr>
          <p:cNvSpPr txBox="1"/>
          <p:nvPr/>
        </p:nvSpPr>
        <p:spPr>
          <a:xfrm>
            <a:off x="0" y="3489199"/>
            <a:ext cx="4509723" cy="584775"/>
          </a:xfrm>
          <a:prstGeom prst="rect">
            <a:avLst/>
          </a:prstGeom>
          <a:solidFill>
            <a:srgbClr val="AF231E"/>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 voljo 223 mio €</a:t>
            </a:r>
            <a:endParaRPr kumimoji="0" lang="sl-SI" sz="1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sl-SI" sz="1000" b="1" dirty="0">
                <a:solidFill>
                  <a:prstClr val="white"/>
                </a:solidFill>
                <a:latin typeface="Tahoma" panose="020B0604030504040204" pitchFamily="34" charset="0"/>
                <a:ea typeface="Tahoma" panose="020B0604030504040204" pitchFamily="34" charset="0"/>
                <a:cs typeface="Tahoma" panose="020B0604030504040204" pitchFamily="34" charset="0"/>
              </a:rPr>
              <a:t>za </a:t>
            </a:r>
            <a:r>
              <a:rPr kumimoji="0" lang="sl-SI" sz="1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s.p</a:t>
            </a:r>
            <a:r>
              <a:rPr kumimoji="0" lang="sl-SI" sz="1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MSP, velika podjetja, zadruge, občine in javni sektor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TextBox 35">
            <a:extLst>
              <a:ext uri="{FF2B5EF4-FFF2-40B4-BE49-F238E27FC236}">
                <a16:creationId xmlns:a16="http://schemas.microsoft.com/office/drawing/2014/main" id="{34F3359F-C2B7-4182-BA7B-B239433AED09}"/>
              </a:ext>
            </a:extLst>
          </p:cNvPr>
          <p:cNvSpPr txBox="1"/>
          <p:nvPr/>
        </p:nvSpPr>
        <p:spPr>
          <a:xfrm>
            <a:off x="4543984" y="6312880"/>
            <a:ext cx="3582674" cy="553998"/>
          </a:xfrm>
          <a:prstGeom prst="rect">
            <a:avLst/>
          </a:prstGeom>
          <a:solidFill>
            <a:srgbClr val="AF231E"/>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za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banke, izvoznike in investitorje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TextBox 36">
            <a:extLst>
              <a:ext uri="{FF2B5EF4-FFF2-40B4-BE49-F238E27FC236}">
                <a16:creationId xmlns:a16="http://schemas.microsoft.com/office/drawing/2014/main" id="{F9EEC624-7F5E-40CC-A5C1-B4E1629742AB}"/>
              </a:ext>
            </a:extLst>
          </p:cNvPr>
          <p:cNvSpPr txBox="1"/>
          <p:nvPr/>
        </p:nvSpPr>
        <p:spPr>
          <a:xfrm>
            <a:off x="8136000" y="6304002"/>
            <a:ext cx="4056000" cy="553998"/>
          </a:xfrm>
          <a:prstGeom prst="rect">
            <a:avLst/>
          </a:prstGeom>
          <a:solidFill>
            <a:srgbClr val="AF231E"/>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za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podjetja</a:t>
            </a:r>
            <a:r>
              <a:rPr lang="sl-SI" sz="1000" b="1" dirty="0">
                <a:solidFill>
                  <a:prstClr val="white"/>
                </a:solidFill>
                <a:latin typeface="Tahoma" panose="020B0604030504040204" pitchFamily="34" charset="0"/>
                <a:ea typeface="Tahoma" panose="020B0604030504040204" pitchFamily="34" charset="0"/>
                <a:cs typeface="Tahoma" panose="020B0604030504040204" pitchFamily="34" charset="0"/>
              </a:rPr>
              <a:t> in</a:t>
            </a:r>
            <a:r>
              <a:rPr kumimoji="0" lang="sl-SI" sz="1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javni sektor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00467D"/>
      </a:dk2>
      <a:lt2>
        <a:srgbClr val="E7E6E6"/>
      </a:lt2>
      <a:accent1>
        <a:srgbClr val="4472C4"/>
      </a:accent1>
      <a:accent2>
        <a:srgbClr val="C00000"/>
      </a:accent2>
      <a:accent3>
        <a:srgbClr val="A5A5A5"/>
      </a:accent3>
      <a:accent4>
        <a:srgbClr val="C00000"/>
      </a:accent4>
      <a:accent5>
        <a:srgbClr val="00467D"/>
      </a:accent5>
      <a:accent6>
        <a:srgbClr val="C00000"/>
      </a:accent6>
      <a:hlink>
        <a:srgbClr val="00467D"/>
      </a:hlink>
      <a:folHlink>
        <a:srgbClr val="C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4781</TotalTime>
  <Words>2639</Words>
  <Application>Microsoft Office PowerPoint</Application>
  <PresentationFormat>Širokozaslonsko</PresentationFormat>
  <Paragraphs>254</Paragraphs>
  <Slides>17</Slides>
  <Notes>3</Notes>
  <HiddenSlides>0</HiddenSlides>
  <MMClips>0</MMClips>
  <ScaleCrop>false</ScaleCrop>
  <HeadingPairs>
    <vt:vector size="6" baseType="variant">
      <vt:variant>
        <vt:lpstr>Uporabljene pisave</vt:lpstr>
      </vt:variant>
      <vt:variant>
        <vt:i4>7</vt:i4>
      </vt:variant>
      <vt:variant>
        <vt:lpstr>Tema</vt:lpstr>
      </vt:variant>
      <vt:variant>
        <vt:i4>2</vt:i4>
      </vt:variant>
      <vt:variant>
        <vt:lpstr>Naslovi diapozitivov</vt:lpstr>
      </vt:variant>
      <vt:variant>
        <vt:i4>17</vt:i4>
      </vt:variant>
    </vt:vector>
  </HeadingPairs>
  <TitlesOfParts>
    <vt:vector size="26" baseType="lpstr">
      <vt:lpstr>Arial</vt:lpstr>
      <vt:lpstr>Calibri</vt:lpstr>
      <vt:lpstr>Calibri Light</vt:lpstr>
      <vt:lpstr>Roboto</vt:lpstr>
      <vt:lpstr>Tahoma</vt:lpstr>
      <vt:lpstr>Tahoma</vt:lpstr>
      <vt:lpstr>Wingdings</vt:lpstr>
      <vt:lpstr>Office Theme</vt:lpstr>
      <vt:lpstr>1_Office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Meta Gvardjančič</dc:creator>
  <cp:lastModifiedBy>Lidija Flajs</cp:lastModifiedBy>
  <cp:revision>66</cp:revision>
  <dcterms:created xsi:type="dcterms:W3CDTF">2022-02-09T14:50:42Z</dcterms:created>
  <dcterms:modified xsi:type="dcterms:W3CDTF">2022-04-04T13:32:05Z</dcterms:modified>
</cp:coreProperties>
</file>